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7550-ADFE-405E-A285-690C8D55BAFC}" type="datetimeFigureOut">
              <a:rPr lang="zh-CN" altLang="en-US" smtClean="0"/>
              <a:pPr/>
              <a:t>2015/1/28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6C08-24C6-41C4-A283-F08F5883491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图片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7550-ADFE-405E-A285-690C8D55BAFC}" type="datetimeFigureOut">
              <a:rPr lang="zh-CN" altLang="en-US" smtClean="0"/>
              <a:pPr/>
              <a:t>2015/1/28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6C08-24C6-41C4-A283-F08F58834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7550-ADFE-405E-A285-690C8D55BAFC}" type="datetimeFigureOut">
              <a:rPr lang="zh-CN" altLang="en-US" smtClean="0"/>
              <a:pPr/>
              <a:t>2015/1/28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6C08-24C6-41C4-A283-F08F58834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7550-ADFE-405E-A285-690C8D55BAFC}" type="datetimeFigureOut">
              <a:rPr lang="zh-CN" altLang="en-US" smtClean="0"/>
              <a:pPr/>
              <a:t>2015/1/28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6C08-24C6-41C4-A283-F08F58834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7550-ADFE-405E-A285-690C8D55BAFC}" type="datetimeFigureOut">
              <a:rPr lang="zh-CN" altLang="en-US" smtClean="0"/>
              <a:pPr/>
              <a:t>2015/1/28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6C08-24C6-41C4-A283-F08F58834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7550-ADFE-405E-A285-690C8D55BAFC}" type="datetimeFigureOut">
              <a:rPr lang="zh-CN" altLang="en-US" smtClean="0"/>
              <a:pPr/>
              <a:t>2015/1/28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6C08-24C6-41C4-A283-F08F58834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7550-ADFE-405E-A285-690C8D55BAFC}" type="datetimeFigureOut">
              <a:rPr lang="zh-CN" altLang="en-US" smtClean="0"/>
              <a:pPr/>
              <a:t>2015/1/28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6C08-24C6-41C4-A283-F08F58834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7550-ADFE-405E-A285-690C8D55BAFC}" type="datetimeFigureOut">
              <a:rPr lang="zh-CN" altLang="en-US" smtClean="0"/>
              <a:pPr/>
              <a:t>2015/1/28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6C08-24C6-41C4-A283-F08F58834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7550-ADFE-405E-A285-690C8D55BAFC}" type="datetimeFigureOut">
              <a:rPr lang="zh-CN" altLang="en-US" smtClean="0"/>
              <a:pPr/>
              <a:t>2015/1/28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6C08-24C6-41C4-A283-F08F58834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7550-ADFE-405E-A285-690C8D55BAFC}" type="datetimeFigureOut">
              <a:rPr lang="zh-CN" altLang="en-US" smtClean="0"/>
              <a:pPr/>
              <a:t>2015/1/28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6C08-24C6-41C4-A283-F08F58834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7550-ADFE-405E-A285-690C8D55BAFC}" type="datetimeFigureOut">
              <a:rPr lang="zh-CN" altLang="en-US" smtClean="0"/>
              <a:pPr/>
              <a:t>2015/1/28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6C08-24C6-41C4-A283-F08F588349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A7550-ADFE-405E-A285-690C8D55BAFC}" type="datetimeFigureOut">
              <a:rPr lang="zh-CN" altLang="en-US" smtClean="0"/>
              <a:pPr/>
              <a:t>2015/1/28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06C08-24C6-41C4-A283-F08F5883491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图片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Autofit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lang="zh-CN" alt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色彩</a:t>
            </a:r>
            <a:r>
              <a:rPr lang="zh-CN" altLang="en-US"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基础</a:t>
            </a:r>
            <a:r>
              <a:rPr lang="zh-CN" altLang="en-US" sz="54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原理（一）</a:t>
            </a:r>
            <a:endParaRPr lang="en-US" altLang="zh-CN" sz="5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339752" y="450912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None/>
              <a:defRPr/>
            </a:pPr>
            <a:r>
              <a:rPr lang="zh-CN" altLang="en-US" sz="2400" kern="0" dirty="0">
                <a:solidFill>
                  <a:schemeClr val="accent1">
                    <a:lumMod val="25000"/>
                  </a:schemeClr>
                </a:solidFill>
                <a:latin typeface="方正兰亭细黑_GBK" charset="-122"/>
                <a:ea typeface="方正兰亭细黑_GBK" charset="-122"/>
              </a:rPr>
              <a:t>                  </a:t>
            </a:r>
            <a:r>
              <a:rPr lang="zh-CN" altLang="en-US" sz="2400" kern="0" dirty="0">
                <a:latin typeface="方正兰亭细黑_GBK" charset="-122"/>
                <a:ea typeface="方正兰亭细黑_GBK" charset="-122"/>
              </a:rPr>
              <a:t>授课教师：  何   薇</a:t>
            </a:r>
          </a:p>
          <a:p>
            <a:pPr>
              <a:spcBef>
                <a:spcPct val="20000"/>
              </a:spcBef>
              <a:buFontTx/>
              <a:buNone/>
              <a:defRPr/>
            </a:pPr>
            <a:r>
              <a:rPr lang="zh-CN" altLang="en-US" sz="2400" kern="0" dirty="0">
                <a:latin typeface="方正兰亭细黑_GBK" charset="-122"/>
                <a:ea typeface="方正兰亭细黑_GBK" charset="-122"/>
              </a:rPr>
              <a:t>                  授课班级：服</a:t>
            </a:r>
            <a:r>
              <a:rPr lang="zh-CN" altLang="en-US" sz="2400" kern="0" dirty="0" smtClean="0">
                <a:latin typeface="方正兰亭细黑_GBK" charset="-122"/>
                <a:ea typeface="方正兰亭细黑_GBK" charset="-122"/>
              </a:rPr>
              <a:t>展</a:t>
            </a:r>
            <a:r>
              <a:rPr lang="en-US" altLang="zh-CN" sz="2400" kern="0" dirty="0" smtClean="0">
                <a:latin typeface="方正兰亭细黑_GBK" charset="-122"/>
                <a:ea typeface="方正兰亭细黑_GBK" charset="-122"/>
              </a:rPr>
              <a:t>131</a:t>
            </a:r>
            <a:r>
              <a:rPr lang="zh-CN" altLang="en-US" sz="2400" kern="0" dirty="0" smtClean="0">
                <a:latin typeface="方正兰亭细黑_GBK" charset="-122"/>
                <a:ea typeface="方正兰亭细黑_GBK" charset="-122"/>
              </a:rPr>
              <a:t>、</a:t>
            </a:r>
            <a:r>
              <a:rPr lang="en-US" altLang="zh-CN" sz="2400" kern="0" dirty="0" smtClean="0">
                <a:latin typeface="方正兰亭细黑_GBK" charset="-122"/>
                <a:ea typeface="方正兰亭细黑_GBK" charset="-122"/>
              </a:rPr>
              <a:t>132</a:t>
            </a:r>
            <a:r>
              <a:rPr lang="zh-CN" altLang="en-US" sz="2400" kern="0" dirty="0" smtClean="0">
                <a:latin typeface="方正兰亭细黑_GBK" charset="-122"/>
                <a:ea typeface="方正兰亭细黑_GBK" charset="-122"/>
              </a:rPr>
              <a:t>班</a:t>
            </a:r>
          </a:p>
          <a:p>
            <a:pPr>
              <a:spcBef>
                <a:spcPct val="20000"/>
              </a:spcBef>
              <a:buFontTx/>
              <a:buNone/>
              <a:defRPr/>
            </a:pPr>
            <a:r>
              <a:rPr lang="zh-CN" altLang="en-US" sz="2400" kern="0" dirty="0" smtClean="0">
                <a:latin typeface="方正兰亭细黑_GBK" charset="-122"/>
                <a:ea typeface="方正兰亭细黑_GBK" charset="-122"/>
              </a:rPr>
              <a:t>                  授课时间：</a:t>
            </a:r>
            <a:endParaRPr lang="zh-CN" altLang="en-US" sz="2400" kern="0" dirty="0">
              <a:latin typeface="方正兰亭细黑_GBK" charset="-122"/>
              <a:ea typeface="方正兰亭细黑_GBK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153988" y="0"/>
            <a:ext cx="9297988" cy="70056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400"/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932363" y="3114675"/>
            <a:ext cx="3743325" cy="1004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>
                <a:solidFill>
                  <a:srgbClr val="FFFF00"/>
                </a:solidFill>
              </a:rPr>
              <a:t>色彩的语言</a:t>
            </a:r>
          </a:p>
          <a:p>
            <a:endParaRPr lang="en-US" altLang="zh-CN" sz="2000">
              <a:solidFill>
                <a:srgbClr val="00B0F0"/>
              </a:solidFill>
            </a:endParaRPr>
          </a:p>
        </p:txBody>
      </p:sp>
      <p:pic>
        <p:nvPicPr>
          <p:cNvPr id="3076" name="Picture 4" descr="26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53975"/>
            <a:ext cx="4675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393825" y="279400"/>
            <a:ext cx="758825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>
              <a:buFontTx/>
              <a:buNone/>
            </a:pPr>
            <a:r>
              <a:rPr lang="zh-CN" sz="4400">
                <a:solidFill>
                  <a:schemeClr val="tx2"/>
                </a:solidFill>
                <a:latin typeface="宋体" pitchFamily="2" charset="-122"/>
              </a:rPr>
              <a:t>色彩的分类</a:t>
            </a:r>
            <a:endParaRPr lang="zh-CN" sz="4400">
              <a:solidFill>
                <a:schemeClr val="tx2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379538" y="1247775"/>
            <a:ext cx="7440612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None/>
            </a:pPr>
            <a:r>
              <a:rPr lang="zh-CN" altLang="zh-CN" sz="2400" dirty="0">
                <a:latin typeface="方正美黑简体" charset="-122"/>
                <a:ea typeface="方正美黑简体" charset="-122"/>
              </a:rPr>
              <a:t>◇</a:t>
            </a:r>
            <a:r>
              <a:rPr lang="zh-CN" sz="2400" dirty="0">
                <a:latin typeface="方正美黑简体" charset="-122"/>
                <a:ea typeface="方正美黑简体" charset="-122"/>
              </a:rPr>
              <a:t>无彩色</a:t>
            </a:r>
            <a:endParaRPr lang="zh-CN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zh-CN" sz="1600" dirty="0">
                <a:ea typeface="方正大标宋简体" charset="-122"/>
              </a:rPr>
              <a:t>黑色与白色以及由黑白相混而形成的深浅不同的灰，通称为无彩系。只具有明度属性</a:t>
            </a:r>
            <a:endParaRPr lang="zh-CN" sz="1600" dirty="0">
              <a:ea typeface="隶书" pitchFamily="49" charset="-12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CN" sz="1600" dirty="0">
              <a:ea typeface="隶书" pitchFamily="49" charset="-122"/>
            </a:endParaRPr>
          </a:p>
          <a:p>
            <a:pPr marL="342900" indent="-342900">
              <a:spcBef>
                <a:spcPct val="20000"/>
              </a:spcBef>
              <a:buFontTx/>
              <a:buNone/>
            </a:pPr>
            <a:endParaRPr lang="zh-CN" sz="1600" dirty="0">
              <a:ea typeface="隶书" pitchFamily="49" charset="-122"/>
            </a:endParaRPr>
          </a:p>
          <a:p>
            <a:pPr marL="342900" indent="-342900">
              <a:spcBef>
                <a:spcPct val="20000"/>
              </a:spcBef>
              <a:buFontTx/>
              <a:buNone/>
            </a:pPr>
            <a:endParaRPr lang="zh-CN" sz="2400" dirty="0">
              <a:ea typeface="隶书" pitchFamily="49" charset="-122"/>
            </a:endParaRPr>
          </a:p>
          <a:p>
            <a:pPr marL="342900" indent="-342900" algn="just">
              <a:spcBef>
                <a:spcPct val="20000"/>
              </a:spcBef>
              <a:buFontTx/>
              <a:buNone/>
            </a:pPr>
            <a:endParaRPr lang="zh-CN" sz="2400" dirty="0">
              <a:latin typeface="方正美黑简体" charset="-122"/>
              <a:ea typeface="方正美黑简体" charset="-122"/>
            </a:endParaRPr>
          </a:p>
          <a:p>
            <a:pPr marL="342900" indent="-342900" algn="just">
              <a:spcBef>
                <a:spcPct val="20000"/>
              </a:spcBef>
              <a:buFontTx/>
              <a:buNone/>
            </a:pPr>
            <a:r>
              <a:rPr lang="zh-CN" sz="2400" dirty="0">
                <a:latin typeface="方正美黑简体" charset="-122"/>
                <a:ea typeface="方正美黑简体" charset="-122"/>
              </a:rPr>
              <a:t>◇有彩色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zh-CN" sz="1600" dirty="0">
                <a:ea typeface="方正大标宋简体" charset="-122"/>
              </a:rPr>
              <a:t>赤、橙、黄、绿、青、蓝、紫为基本色，相混产生出千千万万个有彩色，通称为有彩系。</a:t>
            </a:r>
            <a:endParaRPr lang="zh-CN" sz="2400" dirty="0"/>
          </a:p>
        </p:txBody>
      </p:sp>
      <p:graphicFrame>
        <p:nvGraphicFramePr>
          <p:cNvPr id="5124" name="Group 4"/>
          <p:cNvGraphicFramePr>
            <a:graphicFrameLocks noGrp="1"/>
          </p:cNvGraphicFramePr>
          <p:nvPr/>
        </p:nvGraphicFramePr>
        <p:xfrm>
          <a:off x="2159000" y="2476500"/>
          <a:ext cx="6624638" cy="1001713"/>
        </p:xfrm>
        <a:graphic>
          <a:graphicData uri="http://schemas.openxmlformats.org/drawingml/2006/table">
            <a:tbl>
              <a:tblPr/>
              <a:tblGrid>
                <a:gridCol w="450850"/>
                <a:gridCol w="1239838"/>
                <a:gridCol w="1274762"/>
                <a:gridCol w="1325563"/>
                <a:gridCol w="1162050"/>
                <a:gridCol w="1171575"/>
              </a:tblGrid>
              <a:tr h="1001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方正大标宋简体" charset="-122"/>
                        </a:rPr>
                        <a:t>无彩色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     </a:t>
                      </a: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大标宋简体" charset="-122"/>
                        <a:ea typeface="方正大标宋简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    </a:t>
                      </a: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淡灰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    </a:t>
                      </a: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中灰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    </a:t>
                      </a: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暗灰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     </a:t>
                      </a: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2752725" y="2811463"/>
            <a:ext cx="914400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4030663" y="2811463"/>
            <a:ext cx="914400" cy="533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5337175" y="2811463"/>
            <a:ext cx="914400" cy="5334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6596063" y="2811463"/>
            <a:ext cx="914400" cy="53340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7751763" y="2819400"/>
            <a:ext cx="914400" cy="53340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5145" name="Group 25"/>
          <p:cNvGraphicFramePr>
            <a:graphicFrameLocks noGrp="1"/>
          </p:cNvGraphicFramePr>
          <p:nvPr/>
        </p:nvGraphicFramePr>
        <p:xfrm>
          <a:off x="2230438" y="4808538"/>
          <a:ext cx="6526212" cy="1100138"/>
        </p:xfrm>
        <a:graphic>
          <a:graphicData uri="http://schemas.openxmlformats.org/drawingml/2006/table">
            <a:tbl>
              <a:tblPr/>
              <a:tblGrid>
                <a:gridCol w="407987"/>
                <a:gridCol w="990600"/>
                <a:gridCol w="990600"/>
                <a:gridCol w="1049338"/>
                <a:gridCol w="1047750"/>
                <a:gridCol w="1049337"/>
                <a:gridCol w="990600"/>
              </a:tblGrid>
              <a:tr h="1100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方正大标宋简体" charset="-122"/>
                        </a:rPr>
                        <a:t>有彩色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    </a:t>
                      </a: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    </a:t>
                      </a: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     </a:t>
                      </a: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     </a:t>
                      </a: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    </a:t>
                      </a: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    </a:t>
                      </a: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2725738" y="5260975"/>
            <a:ext cx="798512" cy="4000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64" name="Rectangle 44"/>
          <p:cNvSpPr>
            <a:spLocks noChangeArrowheads="1"/>
          </p:cNvSpPr>
          <p:nvPr/>
        </p:nvSpPr>
        <p:spPr bwMode="auto">
          <a:xfrm>
            <a:off x="3714750" y="5278438"/>
            <a:ext cx="800100" cy="40005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65" name="Rectangle 45"/>
          <p:cNvSpPr>
            <a:spLocks noChangeArrowheads="1"/>
          </p:cNvSpPr>
          <p:nvPr/>
        </p:nvSpPr>
        <p:spPr bwMode="auto">
          <a:xfrm>
            <a:off x="4716463" y="5260975"/>
            <a:ext cx="798512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66" name="Rectangle 46"/>
          <p:cNvSpPr>
            <a:spLocks noChangeArrowheads="1"/>
          </p:cNvSpPr>
          <p:nvPr/>
        </p:nvSpPr>
        <p:spPr bwMode="auto">
          <a:xfrm>
            <a:off x="5786438" y="5295900"/>
            <a:ext cx="798512" cy="4000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67" name="Rectangle 47"/>
          <p:cNvSpPr>
            <a:spLocks noChangeArrowheads="1"/>
          </p:cNvSpPr>
          <p:nvPr/>
        </p:nvSpPr>
        <p:spPr bwMode="auto">
          <a:xfrm>
            <a:off x="6877050" y="5311775"/>
            <a:ext cx="798513" cy="4000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68" name="Rectangle 48"/>
          <p:cNvSpPr>
            <a:spLocks noChangeArrowheads="1"/>
          </p:cNvSpPr>
          <p:nvPr/>
        </p:nvSpPr>
        <p:spPr bwMode="auto">
          <a:xfrm>
            <a:off x="7867650" y="5327650"/>
            <a:ext cx="798513" cy="40005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" grpId="0" animBg="1"/>
      <p:bldP spid="5141" grpId="0" animBg="1"/>
      <p:bldP spid="5142" grpId="0" animBg="1"/>
      <p:bldP spid="5143" grpId="0" animBg="1"/>
      <p:bldP spid="5144" grpId="0" animBg="1"/>
      <p:bldP spid="5163" grpId="0" animBg="1"/>
      <p:bldP spid="5164" grpId="0" animBg="1"/>
      <p:bldP spid="5165" grpId="0" animBg="1"/>
      <p:bldP spid="5166" grpId="0" animBg="1"/>
      <p:bldP spid="5167" grpId="0" animBg="1"/>
      <p:bldP spid="51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CCS色相环 拷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150" y="188913"/>
            <a:ext cx="5535613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054225" y="504825"/>
            <a:ext cx="59229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>
              <a:buFontTx/>
              <a:buNone/>
            </a:pPr>
            <a:r>
              <a:rPr lang="zh-CN" sz="4000">
                <a:solidFill>
                  <a:srgbClr val="000099"/>
                </a:solidFill>
                <a:latin typeface="方正水柱简体" charset="-122"/>
                <a:ea typeface="方正水柱简体" charset="-122"/>
              </a:rPr>
              <a:t>色彩三属性</a:t>
            </a:r>
            <a:r>
              <a:rPr lang="zh-CN" sz="4000">
                <a:solidFill>
                  <a:schemeClr val="tx2"/>
                </a:solidFill>
                <a:latin typeface="方正水柱简体" charset="-122"/>
                <a:ea typeface="方正水柱简体" charset="-122"/>
              </a:rPr>
              <a:t> </a:t>
            </a:r>
            <a:r>
              <a:rPr lang="zh-CN" sz="4000" b="1">
                <a:solidFill>
                  <a:schemeClr val="tx2"/>
                </a:solidFill>
              </a:rPr>
              <a:t> </a:t>
            </a:r>
            <a:r>
              <a:rPr lang="zh-CN" sz="4000">
                <a:solidFill>
                  <a:schemeClr val="tx2"/>
                </a:solidFill>
              </a:rPr>
              <a:t/>
            </a:r>
            <a:br>
              <a:rPr lang="zh-CN" sz="4000">
                <a:solidFill>
                  <a:schemeClr val="tx2"/>
                </a:solidFill>
              </a:rPr>
            </a:br>
            <a:endParaRPr lang="zh-CN" sz="4000">
              <a:solidFill>
                <a:schemeClr val="tx2"/>
              </a:solidFill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736725" y="1268413"/>
            <a:ext cx="67500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None/>
            </a:pPr>
            <a:r>
              <a:rPr lang="zh-CN" altLang="zh-CN" sz="2400" b="1" dirty="0"/>
              <a:t>◇</a:t>
            </a:r>
            <a:r>
              <a:rPr lang="zh-CN" sz="2400" b="1" dirty="0">
                <a:ea typeface="方正美黑简体" charset="-122"/>
              </a:rPr>
              <a:t>色相</a:t>
            </a:r>
          </a:p>
          <a:p>
            <a:pPr marL="342900" indent="-342900" algn="just">
              <a:spcBef>
                <a:spcPct val="20000"/>
              </a:spcBef>
              <a:buFontTx/>
              <a:buNone/>
            </a:pPr>
            <a:r>
              <a:rPr lang="zh-CN" sz="1600" dirty="0">
                <a:latin typeface="方正大标宋简体" charset="-122"/>
                <a:ea typeface="方正大标宋简体" charset="-122"/>
              </a:rPr>
              <a:t>色彩本身的固有颜色，称之为色相，每个颜色被冠有一个名称，称为色</a:t>
            </a:r>
          </a:p>
          <a:p>
            <a:pPr marL="342900" indent="-342900" algn="just">
              <a:spcBef>
                <a:spcPct val="20000"/>
              </a:spcBef>
              <a:buFontTx/>
              <a:buNone/>
            </a:pPr>
            <a:r>
              <a:rPr lang="zh-CN" sz="1600" dirty="0">
                <a:solidFill>
                  <a:schemeClr val="bg2"/>
                </a:solidFill>
                <a:latin typeface="方正大标宋简体" charset="-122"/>
                <a:ea typeface="方正大标宋简体" charset="-122"/>
              </a:rPr>
              <a:t>相。</a:t>
            </a:r>
            <a:endParaRPr lang="zh-CN" sz="2800" dirty="0">
              <a:ea typeface="隶书" pitchFamily="49" charset="-122"/>
            </a:endParaRPr>
          </a:p>
          <a:p>
            <a:pPr marL="342900" indent="-342900" algn="just">
              <a:spcBef>
                <a:spcPct val="20000"/>
              </a:spcBef>
              <a:buFontTx/>
              <a:buNone/>
            </a:pPr>
            <a:endParaRPr lang="zh-CN" dirty="0">
              <a:solidFill>
                <a:schemeClr val="bg2"/>
              </a:solidFill>
              <a:latin typeface="方正大标宋简体" charset="-122"/>
              <a:ea typeface="方正大标宋简体" charset="-122"/>
            </a:endParaRPr>
          </a:p>
          <a:p>
            <a:pPr marL="342900" indent="-342900" algn="just">
              <a:spcBef>
                <a:spcPct val="20000"/>
              </a:spcBef>
              <a:buFontTx/>
              <a:buNone/>
            </a:pPr>
            <a:endParaRPr lang="zh-CN" sz="2800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  <a:p>
            <a:pPr marL="342900" indent="-342900" algn="just">
              <a:spcBef>
                <a:spcPct val="20000"/>
              </a:spcBef>
              <a:buFontTx/>
              <a:buNone/>
            </a:pPr>
            <a:endParaRPr lang="zh-CN" sz="2400" dirty="0"/>
          </a:p>
          <a:p>
            <a:pPr marL="342900" indent="-342900" algn="just">
              <a:spcBef>
                <a:spcPct val="20000"/>
              </a:spcBef>
              <a:buFontTx/>
              <a:buNone/>
            </a:pPr>
            <a:r>
              <a:rPr lang="zh-CN" sz="2400" dirty="0"/>
              <a:t> </a:t>
            </a:r>
          </a:p>
          <a:p>
            <a:pPr marL="342900" indent="-342900" algn="just">
              <a:spcBef>
                <a:spcPct val="20000"/>
              </a:spcBef>
              <a:buFontTx/>
              <a:buNone/>
            </a:pPr>
            <a:endParaRPr lang="zh-CN" altLang="zh-CN" sz="2400" dirty="0"/>
          </a:p>
        </p:txBody>
      </p:sp>
      <p:pic>
        <p:nvPicPr>
          <p:cNvPr id="7172" name="Picture 4" descr="PCCS色相环 拷贝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5425" y="2187575"/>
            <a:ext cx="4281488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36725" y="1000125"/>
            <a:ext cx="67500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None/>
            </a:pPr>
            <a:r>
              <a:rPr lang="zh-CN" altLang="zh-CN" sz="2400" b="1" dirty="0"/>
              <a:t>◇</a:t>
            </a:r>
            <a:r>
              <a:rPr lang="zh-CN" sz="2400" b="1" dirty="0">
                <a:ea typeface="方正美黑简体" charset="-122"/>
              </a:rPr>
              <a:t>明度</a:t>
            </a:r>
          </a:p>
          <a:p>
            <a:pPr marL="342900" indent="-342900" algn="just">
              <a:spcBef>
                <a:spcPct val="20000"/>
              </a:spcBef>
              <a:buFontTx/>
              <a:buNone/>
            </a:pPr>
            <a:r>
              <a:rPr lang="zh-CN" sz="1600" dirty="0">
                <a:latin typeface="方正大标宋简体" charset="-122"/>
                <a:ea typeface="方正大标宋简体" charset="-122"/>
              </a:rPr>
              <a:t>色彩的明亮程度</a:t>
            </a:r>
            <a:r>
              <a:rPr lang="zh-CN" sz="1600" dirty="0">
                <a:solidFill>
                  <a:schemeClr val="bg2"/>
                </a:solidFill>
                <a:latin typeface="方正大标宋简体" charset="-122"/>
                <a:ea typeface="方正大标宋简体" charset="-122"/>
              </a:rPr>
              <a:t>。</a:t>
            </a:r>
          </a:p>
          <a:p>
            <a:pPr marL="342900" indent="-342900" algn="just">
              <a:spcBef>
                <a:spcPct val="20000"/>
              </a:spcBef>
              <a:buFontTx/>
              <a:buNone/>
            </a:pPr>
            <a:endParaRPr lang="zh-CN" altLang="zh-CN" sz="2800" dirty="0">
              <a:ea typeface="隶书" pitchFamily="49" charset="-122"/>
            </a:endParaRPr>
          </a:p>
          <a:p>
            <a:pPr marL="342900" indent="-342900" algn="just">
              <a:spcBef>
                <a:spcPct val="20000"/>
              </a:spcBef>
              <a:buFontTx/>
              <a:buNone/>
            </a:pPr>
            <a:endParaRPr lang="zh-CN" altLang="zh-CN" dirty="0">
              <a:solidFill>
                <a:schemeClr val="bg2"/>
              </a:solidFill>
              <a:latin typeface="方正大标宋简体" charset="-122"/>
              <a:ea typeface="方正大标宋简体" charset="-122"/>
            </a:endParaRPr>
          </a:p>
          <a:p>
            <a:pPr marL="342900" indent="-342900" algn="just">
              <a:spcBef>
                <a:spcPct val="20000"/>
              </a:spcBef>
              <a:buFontTx/>
              <a:buNone/>
            </a:pPr>
            <a:endParaRPr lang="zh-CN" altLang="zh-CN" sz="2800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  <a:p>
            <a:pPr marL="342900" indent="-342900" algn="just">
              <a:spcBef>
                <a:spcPct val="20000"/>
              </a:spcBef>
              <a:buFontTx/>
              <a:buNone/>
            </a:pPr>
            <a:endParaRPr lang="zh-CN" altLang="zh-CN" sz="2400" dirty="0"/>
          </a:p>
          <a:p>
            <a:pPr marL="342900" indent="-342900" algn="just">
              <a:spcBef>
                <a:spcPct val="20000"/>
              </a:spcBef>
              <a:buFontTx/>
              <a:buNone/>
            </a:pPr>
            <a:r>
              <a:rPr lang="zh-CN" altLang="zh-CN" sz="2400" dirty="0"/>
              <a:t> </a:t>
            </a:r>
          </a:p>
          <a:p>
            <a:pPr marL="342900" indent="-342900" algn="just">
              <a:spcBef>
                <a:spcPct val="20000"/>
              </a:spcBef>
              <a:buFontTx/>
              <a:buNone/>
            </a:pPr>
            <a:endParaRPr lang="zh-CN" altLang="zh-CN" sz="2400" dirty="0"/>
          </a:p>
        </p:txBody>
      </p:sp>
      <p:graphicFrame>
        <p:nvGraphicFramePr>
          <p:cNvPr id="8195" name="Group 3"/>
          <p:cNvGraphicFramePr>
            <a:graphicFrameLocks noGrp="1"/>
          </p:cNvGraphicFramePr>
          <p:nvPr/>
        </p:nvGraphicFramePr>
        <p:xfrm>
          <a:off x="2457450" y="1898650"/>
          <a:ext cx="2311400" cy="3876676"/>
        </p:xfrm>
        <a:graphic>
          <a:graphicData uri="http://schemas.openxmlformats.org/drawingml/2006/table">
            <a:tbl>
              <a:tblPr/>
              <a:tblGrid>
                <a:gridCol w="1162050"/>
                <a:gridCol w="11493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  </a:t>
                      </a: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无彩色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   </a:t>
                      </a: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明  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方正大标宋简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最高</a:t>
                      </a: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方正大标宋简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高    </a:t>
                      </a: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8.5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方正大标宋简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高    </a:t>
                      </a: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方正大标宋简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较高</a:t>
                      </a: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方正大标宋简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中度</a:t>
                      </a: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方正大标宋简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较低</a:t>
                      </a: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方正大标宋简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低    </a:t>
                      </a: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方正大标宋简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低    </a:t>
                      </a: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方正大标宋简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最低</a:t>
                      </a: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230" name="Group 38"/>
          <p:cNvGraphicFramePr>
            <a:graphicFrameLocks noGrp="1"/>
          </p:cNvGraphicFramePr>
          <p:nvPr/>
        </p:nvGraphicFramePr>
        <p:xfrm>
          <a:off x="5518150" y="1879600"/>
          <a:ext cx="2290763" cy="3889378"/>
        </p:xfrm>
        <a:graphic>
          <a:graphicData uri="http://schemas.openxmlformats.org/drawingml/2006/table">
            <a:tbl>
              <a:tblPr/>
              <a:tblGrid>
                <a:gridCol w="1135063"/>
                <a:gridCol w="1155700"/>
              </a:tblGrid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  </a:t>
                      </a: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有彩色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   </a:t>
                      </a: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明  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大标宋简体" charset="-122"/>
                        <a:ea typeface="方正大标宋简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8.0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大标宋简体" charset="-122"/>
                        <a:ea typeface="方正大标宋简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大标宋简体" charset="-122"/>
                        <a:ea typeface="方正大标宋简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大标宋简体" charset="-122"/>
                        <a:ea typeface="方正大标宋简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大标宋简体" charset="-122"/>
                        <a:ea typeface="方正大标宋简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大标宋简体" charset="-122"/>
                        <a:ea typeface="方正大标宋简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大标宋简体" charset="-122"/>
                        <a:ea typeface="方正大标宋简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大标宋简体" charset="-122"/>
                        <a:ea typeface="方正大标宋简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大标宋简体" charset="-122"/>
                        <a:ea typeface="方正大标宋简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大标宋简体" charset="-122"/>
                          <a:ea typeface="方正大标宋简体" charset="-122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65" name="Rectangle 73"/>
          <p:cNvSpPr>
            <a:spLocks noChangeArrowheads="1"/>
          </p:cNvSpPr>
          <p:nvPr/>
        </p:nvSpPr>
        <p:spPr bwMode="auto">
          <a:xfrm>
            <a:off x="2759075" y="2362200"/>
            <a:ext cx="577850" cy="211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66" name="Rectangle 74"/>
          <p:cNvSpPr>
            <a:spLocks noChangeArrowheads="1"/>
          </p:cNvSpPr>
          <p:nvPr/>
        </p:nvSpPr>
        <p:spPr bwMode="auto">
          <a:xfrm>
            <a:off x="2759075" y="2752725"/>
            <a:ext cx="577850" cy="2111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67" name="Rectangle 75"/>
          <p:cNvSpPr>
            <a:spLocks noChangeArrowheads="1"/>
          </p:cNvSpPr>
          <p:nvPr/>
        </p:nvSpPr>
        <p:spPr bwMode="auto">
          <a:xfrm>
            <a:off x="2771775" y="3114675"/>
            <a:ext cx="579438" cy="2095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68" name="Rectangle 76"/>
          <p:cNvSpPr>
            <a:spLocks noChangeArrowheads="1"/>
          </p:cNvSpPr>
          <p:nvPr/>
        </p:nvSpPr>
        <p:spPr bwMode="auto">
          <a:xfrm>
            <a:off x="2771775" y="3519488"/>
            <a:ext cx="579438" cy="20955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69" name="Rectangle 77"/>
          <p:cNvSpPr>
            <a:spLocks noChangeArrowheads="1"/>
          </p:cNvSpPr>
          <p:nvPr/>
        </p:nvSpPr>
        <p:spPr bwMode="auto">
          <a:xfrm>
            <a:off x="2771775" y="3879850"/>
            <a:ext cx="579438" cy="20955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70" name="Rectangle 78"/>
          <p:cNvSpPr>
            <a:spLocks noChangeArrowheads="1"/>
          </p:cNvSpPr>
          <p:nvPr/>
        </p:nvSpPr>
        <p:spPr bwMode="auto">
          <a:xfrm>
            <a:off x="2771775" y="4284663"/>
            <a:ext cx="579438" cy="20955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71" name="Rectangle 79"/>
          <p:cNvSpPr>
            <a:spLocks noChangeArrowheads="1"/>
          </p:cNvSpPr>
          <p:nvPr/>
        </p:nvSpPr>
        <p:spPr bwMode="auto">
          <a:xfrm>
            <a:off x="2771775" y="4645025"/>
            <a:ext cx="579438" cy="20955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72" name="Rectangle 80"/>
          <p:cNvSpPr>
            <a:spLocks noChangeArrowheads="1"/>
          </p:cNvSpPr>
          <p:nvPr/>
        </p:nvSpPr>
        <p:spPr bwMode="auto">
          <a:xfrm>
            <a:off x="2771775" y="5049838"/>
            <a:ext cx="579438" cy="20955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73" name="Rectangle 81"/>
          <p:cNvSpPr>
            <a:spLocks noChangeArrowheads="1"/>
          </p:cNvSpPr>
          <p:nvPr/>
        </p:nvSpPr>
        <p:spPr bwMode="auto">
          <a:xfrm>
            <a:off x="5792788" y="5454650"/>
            <a:ext cx="579437" cy="20955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400">
              <a:solidFill>
                <a:srgbClr val="006699"/>
              </a:solidFill>
            </a:endParaRPr>
          </a:p>
        </p:txBody>
      </p:sp>
      <p:sp>
        <p:nvSpPr>
          <p:cNvPr id="8274" name="Rectangle 82"/>
          <p:cNvSpPr>
            <a:spLocks noChangeArrowheads="1"/>
          </p:cNvSpPr>
          <p:nvPr/>
        </p:nvSpPr>
        <p:spPr bwMode="auto">
          <a:xfrm>
            <a:off x="5794375" y="2349500"/>
            <a:ext cx="577850" cy="209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75" name="Rectangle 83"/>
          <p:cNvSpPr>
            <a:spLocks noChangeArrowheads="1"/>
          </p:cNvSpPr>
          <p:nvPr/>
        </p:nvSpPr>
        <p:spPr bwMode="auto">
          <a:xfrm>
            <a:off x="5794375" y="2754313"/>
            <a:ext cx="577850" cy="21113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76" name="Rectangle 84"/>
          <p:cNvSpPr>
            <a:spLocks noChangeArrowheads="1"/>
          </p:cNvSpPr>
          <p:nvPr/>
        </p:nvSpPr>
        <p:spPr bwMode="auto">
          <a:xfrm>
            <a:off x="5794375" y="3114675"/>
            <a:ext cx="577850" cy="20955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77" name="Rectangle 85"/>
          <p:cNvSpPr>
            <a:spLocks noChangeArrowheads="1"/>
          </p:cNvSpPr>
          <p:nvPr/>
        </p:nvSpPr>
        <p:spPr bwMode="auto">
          <a:xfrm>
            <a:off x="5794375" y="3519488"/>
            <a:ext cx="577850" cy="211137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78" name="Rectangle 86"/>
          <p:cNvSpPr>
            <a:spLocks noChangeArrowheads="1"/>
          </p:cNvSpPr>
          <p:nvPr/>
        </p:nvSpPr>
        <p:spPr bwMode="auto">
          <a:xfrm>
            <a:off x="5794375" y="3879850"/>
            <a:ext cx="577850" cy="209550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79" name="Rectangle 87"/>
          <p:cNvSpPr>
            <a:spLocks noChangeArrowheads="1"/>
          </p:cNvSpPr>
          <p:nvPr/>
        </p:nvSpPr>
        <p:spPr bwMode="auto">
          <a:xfrm>
            <a:off x="5794375" y="4284663"/>
            <a:ext cx="577850" cy="20955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80" name="Rectangle 88"/>
          <p:cNvSpPr>
            <a:spLocks noChangeArrowheads="1"/>
          </p:cNvSpPr>
          <p:nvPr/>
        </p:nvSpPr>
        <p:spPr bwMode="auto">
          <a:xfrm>
            <a:off x="5794375" y="4645025"/>
            <a:ext cx="577850" cy="209550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81" name="Rectangle 89"/>
          <p:cNvSpPr>
            <a:spLocks noChangeArrowheads="1"/>
          </p:cNvSpPr>
          <p:nvPr/>
        </p:nvSpPr>
        <p:spPr bwMode="auto">
          <a:xfrm>
            <a:off x="5794375" y="5035550"/>
            <a:ext cx="577850" cy="209550"/>
          </a:xfrm>
          <a:prstGeom prst="rect">
            <a:avLst/>
          </a:prstGeom>
          <a:solidFill>
            <a:srgbClr val="99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82" name="Rectangle 90"/>
          <p:cNvSpPr>
            <a:spLocks noChangeArrowheads="1"/>
          </p:cNvSpPr>
          <p:nvPr/>
        </p:nvSpPr>
        <p:spPr bwMode="auto">
          <a:xfrm>
            <a:off x="2771775" y="5499100"/>
            <a:ext cx="585788" cy="1809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500"/>
                                        <p:tgtEl>
                                          <p:spTgt spid="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8" dur="500"/>
                                        <p:tgtEl>
                                          <p:spTgt spid="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2" dur="500"/>
                                        <p:tgtEl>
                                          <p:spTgt spid="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6" dur="500"/>
                                        <p:tgtEl>
                                          <p:spTgt spid="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5" grpId="0" animBg="1"/>
      <p:bldP spid="8266" grpId="0" animBg="1"/>
      <p:bldP spid="8267" grpId="0" animBg="1"/>
      <p:bldP spid="8268" grpId="0" animBg="1"/>
      <p:bldP spid="8269" grpId="0" animBg="1"/>
      <p:bldP spid="8270" grpId="0" animBg="1"/>
      <p:bldP spid="8271" grpId="0" animBg="1"/>
      <p:bldP spid="8272" grpId="0" animBg="1"/>
      <p:bldP spid="8273" grpId="0" bldLvl="0" animBg="1" autoUpdateAnimBg="0"/>
      <p:bldP spid="8274" grpId="0" animBg="1"/>
      <p:bldP spid="8275" grpId="0" animBg="1"/>
      <p:bldP spid="8276" grpId="0" animBg="1"/>
      <p:bldP spid="8277" grpId="0" animBg="1"/>
      <p:bldP spid="8278" grpId="0" animBg="1"/>
      <p:bldP spid="8279" grpId="0" animBg="1"/>
      <p:bldP spid="8280" grpId="0" animBg="1"/>
      <p:bldP spid="8281" grpId="0" animBg="1"/>
      <p:bldP spid="8282" grpId="0" bldLvl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736725" y="684213"/>
            <a:ext cx="67500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None/>
            </a:pPr>
            <a:r>
              <a:rPr lang="zh-CN" altLang="zh-CN" sz="2400" b="1" dirty="0"/>
              <a:t>◇</a:t>
            </a:r>
            <a:r>
              <a:rPr lang="zh-CN" sz="2400" b="1" dirty="0">
                <a:ea typeface="方正美黑简体" charset="-122"/>
              </a:rPr>
              <a:t>纯度</a:t>
            </a:r>
          </a:p>
          <a:p>
            <a:pPr marL="342900" indent="-342900" algn="just">
              <a:spcBef>
                <a:spcPct val="20000"/>
              </a:spcBef>
              <a:buFontTx/>
              <a:buNone/>
            </a:pPr>
            <a:r>
              <a:rPr lang="zh-CN" sz="1600" dirty="0">
                <a:latin typeface="方正大标宋简体" charset="-122"/>
                <a:ea typeface="方正大标宋简体" charset="-122"/>
              </a:rPr>
              <a:t>色彩的饱和程度。</a:t>
            </a:r>
          </a:p>
          <a:p>
            <a:pPr marL="342900" indent="-342900" algn="just">
              <a:spcBef>
                <a:spcPct val="20000"/>
              </a:spcBef>
              <a:buFontTx/>
              <a:buNone/>
            </a:pPr>
            <a:endParaRPr lang="zh-CN" altLang="zh-CN" sz="2800" dirty="0">
              <a:ea typeface="隶书" pitchFamily="49" charset="-122"/>
            </a:endParaRPr>
          </a:p>
          <a:p>
            <a:pPr marL="342900" indent="-342900" algn="just">
              <a:spcBef>
                <a:spcPct val="20000"/>
              </a:spcBef>
              <a:buFontTx/>
              <a:buNone/>
            </a:pPr>
            <a:endParaRPr lang="zh-CN" altLang="zh-CN" dirty="0">
              <a:solidFill>
                <a:schemeClr val="bg2"/>
              </a:solidFill>
              <a:latin typeface="方正大标宋简体" charset="-122"/>
              <a:ea typeface="方正大标宋简体" charset="-122"/>
            </a:endParaRPr>
          </a:p>
          <a:p>
            <a:pPr marL="342900" indent="-342900" algn="just">
              <a:spcBef>
                <a:spcPct val="20000"/>
              </a:spcBef>
              <a:buFontTx/>
              <a:buNone/>
            </a:pPr>
            <a:endParaRPr lang="zh-CN" altLang="zh-CN" sz="2800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  <a:p>
            <a:pPr marL="342900" indent="-342900" algn="just">
              <a:spcBef>
                <a:spcPct val="20000"/>
              </a:spcBef>
              <a:buFontTx/>
              <a:buNone/>
            </a:pPr>
            <a:endParaRPr lang="zh-CN" altLang="zh-CN" sz="2400" dirty="0"/>
          </a:p>
          <a:p>
            <a:pPr marL="342900" indent="-342900" algn="just">
              <a:spcBef>
                <a:spcPct val="20000"/>
              </a:spcBef>
              <a:buFontTx/>
              <a:buNone/>
            </a:pPr>
            <a:r>
              <a:rPr lang="zh-CN" altLang="zh-CN" sz="2400" dirty="0"/>
              <a:t> </a:t>
            </a:r>
          </a:p>
          <a:p>
            <a:pPr marL="342900" indent="-342900" algn="just">
              <a:spcBef>
                <a:spcPct val="20000"/>
              </a:spcBef>
              <a:buFontTx/>
              <a:buNone/>
            </a:pPr>
            <a:endParaRPr lang="zh-CN" altLang="zh-CN" sz="2400" dirty="0"/>
          </a:p>
        </p:txBody>
      </p:sp>
      <p:graphicFrame>
        <p:nvGraphicFramePr>
          <p:cNvPr id="9219" name="Group 3"/>
          <p:cNvGraphicFramePr>
            <a:graphicFrameLocks noGrp="1"/>
          </p:cNvGraphicFramePr>
          <p:nvPr/>
        </p:nvGraphicFramePr>
        <p:xfrm>
          <a:off x="2097088" y="1673225"/>
          <a:ext cx="6126162" cy="1228725"/>
        </p:xfrm>
        <a:graphic>
          <a:graphicData uri="http://schemas.openxmlformats.org/drawingml/2006/table">
            <a:tbl>
              <a:tblPr/>
              <a:tblGrid>
                <a:gridCol w="681037"/>
                <a:gridCol w="679450"/>
                <a:gridCol w="681038"/>
                <a:gridCol w="682625"/>
                <a:gridCol w="654050"/>
                <a:gridCol w="704850"/>
                <a:gridCol w="682625"/>
                <a:gridCol w="679450"/>
                <a:gridCol w="681037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7S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8S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9S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51" name="Group 35"/>
          <p:cNvGraphicFramePr>
            <a:graphicFrameLocks noGrp="1"/>
          </p:cNvGraphicFramePr>
          <p:nvPr/>
        </p:nvGraphicFramePr>
        <p:xfrm>
          <a:off x="2136775" y="3340100"/>
          <a:ext cx="6124575" cy="2535239"/>
        </p:xfrm>
        <a:graphic>
          <a:graphicData uri="http://schemas.openxmlformats.org/drawingml/2006/table">
            <a:tbl>
              <a:tblPr/>
              <a:tblGrid>
                <a:gridCol w="1531938"/>
                <a:gridCol w="1531937"/>
                <a:gridCol w="1528763"/>
                <a:gridCol w="1531937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大标宋简体" charset="-122"/>
                        <a:ea typeface="方正大标宋简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方正大标宋简体" charset="-122"/>
                        </a:rPr>
                        <a:t>低纯度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方正大标宋简体" charset="-122"/>
                        </a:rPr>
                        <a:t>中纯度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方正大标宋简体" charset="-122"/>
                        </a:rPr>
                        <a:t>高纯度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方正大标宋简体" charset="-122"/>
                        </a:rPr>
                        <a:t>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大标宋简体" charset="-122"/>
                        <a:ea typeface="方正大标宋简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大标宋简体" charset="-122"/>
                        <a:ea typeface="方正大标宋简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大标宋简体" charset="-122"/>
                        <a:ea typeface="方正大标宋简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方正大标宋简体" charset="-122"/>
                        </a:rPr>
                        <a:t>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大标宋简体" charset="-122"/>
                        <a:ea typeface="方正大标宋简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大标宋简体" charset="-122"/>
                        <a:ea typeface="方正大标宋简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大标宋简体" charset="-122"/>
                        <a:ea typeface="方正大标宋简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方正大标宋简体" charset="-122"/>
                        </a:rPr>
                        <a:t>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大标宋简体" charset="-122"/>
                        <a:ea typeface="方正大标宋简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大标宋简体" charset="-122"/>
                        <a:ea typeface="方正大标宋简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大标宋简体" charset="-122"/>
                        <a:ea typeface="方正大标宋简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方正大标宋简体" charset="-122"/>
                        </a:rPr>
                        <a:t>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大标宋简体" charset="-122"/>
                        <a:ea typeface="方正大标宋简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大标宋简体" charset="-122"/>
                        <a:ea typeface="方正大标宋简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大标宋简体" charset="-122"/>
                        <a:ea typeface="方正大标宋简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83" name="AutoShape 67"/>
          <p:cNvSpPr>
            <a:spLocks noChangeArrowheads="1"/>
          </p:cNvSpPr>
          <p:nvPr/>
        </p:nvSpPr>
        <p:spPr bwMode="auto">
          <a:xfrm>
            <a:off x="2228850" y="2263775"/>
            <a:ext cx="452438" cy="579438"/>
          </a:xfrm>
          <a:prstGeom prst="irregularSeal2">
            <a:avLst/>
          </a:prstGeom>
          <a:solidFill>
            <a:srgbClr val="92A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84" name="AutoShape 68"/>
          <p:cNvSpPr>
            <a:spLocks noChangeArrowheads="1"/>
          </p:cNvSpPr>
          <p:nvPr/>
        </p:nvSpPr>
        <p:spPr bwMode="auto">
          <a:xfrm>
            <a:off x="2903538" y="2263775"/>
            <a:ext cx="452437" cy="579438"/>
          </a:xfrm>
          <a:prstGeom prst="irregularSeal2">
            <a:avLst/>
          </a:prstGeom>
          <a:solidFill>
            <a:srgbClr val="7690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85" name="AutoShape 69"/>
          <p:cNvSpPr>
            <a:spLocks noChangeArrowheads="1"/>
          </p:cNvSpPr>
          <p:nvPr/>
        </p:nvSpPr>
        <p:spPr bwMode="auto">
          <a:xfrm>
            <a:off x="3579813" y="2263775"/>
            <a:ext cx="452437" cy="579438"/>
          </a:xfrm>
          <a:prstGeom prst="irregularSeal2">
            <a:avLst/>
          </a:prstGeom>
          <a:solidFill>
            <a:srgbClr val="75957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86" name="AutoShape 70"/>
          <p:cNvSpPr>
            <a:spLocks noChangeArrowheads="1"/>
          </p:cNvSpPr>
          <p:nvPr/>
        </p:nvSpPr>
        <p:spPr bwMode="auto">
          <a:xfrm>
            <a:off x="4254500" y="2263775"/>
            <a:ext cx="452438" cy="579438"/>
          </a:xfrm>
          <a:prstGeom prst="irregularSeal2">
            <a:avLst/>
          </a:prstGeom>
          <a:solidFill>
            <a:srgbClr val="5E86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87" name="AutoShape 71"/>
          <p:cNvSpPr>
            <a:spLocks noChangeArrowheads="1"/>
          </p:cNvSpPr>
          <p:nvPr/>
        </p:nvSpPr>
        <p:spPr bwMode="auto">
          <a:xfrm>
            <a:off x="4930775" y="2263775"/>
            <a:ext cx="450850" cy="579438"/>
          </a:xfrm>
          <a:prstGeom prst="irregularSeal2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88" name="AutoShape 72"/>
          <p:cNvSpPr>
            <a:spLocks noChangeArrowheads="1"/>
          </p:cNvSpPr>
          <p:nvPr/>
        </p:nvSpPr>
        <p:spPr bwMode="auto">
          <a:xfrm>
            <a:off x="5607050" y="2263775"/>
            <a:ext cx="452438" cy="579438"/>
          </a:xfrm>
          <a:prstGeom prst="irregularSeal2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89" name="AutoShape 73"/>
          <p:cNvSpPr>
            <a:spLocks noChangeArrowheads="1"/>
          </p:cNvSpPr>
          <p:nvPr/>
        </p:nvSpPr>
        <p:spPr bwMode="auto">
          <a:xfrm>
            <a:off x="6283325" y="2263775"/>
            <a:ext cx="450850" cy="579438"/>
          </a:xfrm>
          <a:prstGeom prst="irregularSeal2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90" name="AutoShape 74"/>
          <p:cNvSpPr>
            <a:spLocks noChangeArrowheads="1"/>
          </p:cNvSpPr>
          <p:nvPr/>
        </p:nvSpPr>
        <p:spPr bwMode="auto">
          <a:xfrm>
            <a:off x="7000875" y="2263775"/>
            <a:ext cx="450850" cy="579438"/>
          </a:xfrm>
          <a:prstGeom prst="irregularSeal2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91" name="AutoShape 75"/>
          <p:cNvSpPr>
            <a:spLocks noChangeArrowheads="1"/>
          </p:cNvSpPr>
          <p:nvPr/>
        </p:nvSpPr>
        <p:spPr bwMode="auto">
          <a:xfrm>
            <a:off x="7677150" y="2263775"/>
            <a:ext cx="452438" cy="579438"/>
          </a:xfrm>
          <a:prstGeom prst="irregularSeal2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92" name="Rectangle 76"/>
          <p:cNvSpPr>
            <a:spLocks noChangeArrowheads="1"/>
          </p:cNvSpPr>
          <p:nvPr/>
        </p:nvSpPr>
        <p:spPr bwMode="auto">
          <a:xfrm>
            <a:off x="3756025" y="3916363"/>
            <a:ext cx="1355725" cy="322262"/>
          </a:xfrm>
          <a:prstGeom prst="rect">
            <a:avLst/>
          </a:prstGeom>
          <a:solidFill>
            <a:srgbClr val="FDB7A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93" name="Rectangle 77"/>
          <p:cNvSpPr>
            <a:spLocks noChangeArrowheads="1"/>
          </p:cNvSpPr>
          <p:nvPr/>
        </p:nvSpPr>
        <p:spPr bwMode="auto">
          <a:xfrm>
            <a:off x="5292725" y="3916363"/>
            <a:ext cx="1355725" cy="322262"/>
          </a:xfrm>
          <a:prstGeom prst="rect">
            <a:avLst/>
          </a:prstGeom>
          <a:solidFill>
            <a:srgbClr val="FC786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94" name="Rectangle 78"/>
          <p:cNvSpPr>
            <a:spLocks noChangeArrowheads="1"/>
          </p:cNvSpPr>
          <p:nvPr/>
        </p:nvSpPr>
        <p:spPr bwMode="auto">
          <a:xfrm>
            <a:off x="6823075" y="3916363"/>
            <a:ext cx="1355725" cy="322262"/>
          </a:xfrm>
          <a:prstGeom prst="rect">
            <a:avLst/>
          </a:prstGeom>
          <a:solidFill>
            <a:srgbClr val="F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95" name="Rectangle 79"/>
          <p:cNvSpPr>
            <a:spLocks noChangeArrowheads="1"/>
          </p:cNvSpPr>
          <p:nvPr/>
        </p:nvSpPr>
        <p:spPr bwMode="auto">
          <a:xfrm>
            <a:off x="3756025" y="4456113"/>
            <a:ext cx="1355725" cy="322262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96" name="Rectangle 80"/>
          <p:cNvSpPr>
            <a:spLocks noChangeArrowheads="1"/>
          </p:cNvSpPr>
          <p:nvPr/>
        </p:nvSpPr>
        <p:spPr bwMode="auto">
          <a:xfrm>
            <a:off x="5292725" y="4456113"/>
            <a:ext cx="1355725" cy="32226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97" name="Rectangle 81"/>
          <p:cNvSpPr>
            <a:spLocks noChangeArrowheads="1"/>
          </p:cNvSpPr>
          <p:nvPr/>
        </p:nvSpPr>
        <p:spPr bwMode="auto">
          <a:xfrm>
            <a:off x="6823075" y="4456113"/>
            <a:ext cx="1355725" cy="32226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98" name="Rectangle 82"/>
          <p:cNvSpPr>
            <a:spLocks noChangeArrowheads="1"/>
          </p:cNvSpPr>
          <p:nvPr/>
        </p:nvSpPr>
        <p:spPr bwMode="auto">
          <a:xfrm>
            <a:off x="3756025" y="4956175"/>
            <a:ext cx="1355725" cy="322263"/>
          </a:xfrm>
          <a:prstGeom prst="rect">
            <a:avLst/>
          </a:prstGeom>
          <a:solidFill>
            <a:srgbClr val="FDFB9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99" name="Rectangle 83"/>
          <p:cNvSpPr>
            <a:spLocks noChangeArrowheads="1"/>
          </p:cNvSpPr>
          <p:nvPr/>
        </p:nvSpPr>
        <p:spPr bwMode="auto">
          <a:xfrm>
            <a:off x="5292725" y="4956175"/>
            <a:ext cx="1355725" cy="322263"/>
          </a:xfrm>
          <a:prstGeom prst="rect">
            <a:avLst/>
          </a:prstGeom>
          <a:solidFill>
            <a:srgbClr val="F9F45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00" name="Rectangle 84"/>
          <p:cNvSpPr>
            <a:spLocks noChangeArrowheads="1"/>
          </p:cNvSpPr>
          <p:nvPr/>
        </p:nvSpPr>
        <p:spPr bwMode="auto">
          <a:xfrm>
            <a:off x="6823075" y="4956175"/>
            <a:ext cx="1355725" cy="3222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01" name="Rectangle 85"/>
          <p:cNvSpPr>
            <a:spLocks noChangeArrowheads="1"/>
          </p:cNvSpPr>
          <p:nvPr/>
        </p:nvSpPr>
        <p:spPr bwMode="auto">
          <a:xfrm>
            <a:off x="3756025" y="5454650"/>
            <a:ext cx="1355725" cy="322263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02" name="Rectangle 86"/>
          <p:cNvSpPr>
            <a:spLocks noChangeArrowheads="1"/>
          </p:cNvSpPr>
          <p:nvPr/>
        </p:nvSpPr>
        <p:spPr bwMode="auto">
          <a:xfrm>
            <a:off x="5292725" y="5454650"/>
            <a:ext cx="1355725" cy="322263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03" name="Rectangle 87"/>
          <p:cNvSpPr>
            <a:spLocks noChangeArrowheads="1"/>
          </p:cNvSpPr>
          <p:nvPr/>
        </p:nvSpPr>
        <p:spPr bwMode="auto">
          <a:xfrm>
            <a:off x="6823075" y="5454650"/>
            <a:ext cx="1355725" cy="322263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5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9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7" dur="500"/>
                                        <p:tgtEl>
                                          <p:spTgt spid="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1" dur="50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5" dur="500"/>
                                        <p:tgtEl>
                                          <p:spTgt spid="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9" dur="5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3" dur="500"/>
                                        <p:tgtEl>
                                          <p:spTgt spid="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7" dur="500"/>
                                        <p:tgtEl>
                                          <p:spTgt spid="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3" grpId="0" animBg="1"/>
      <p:bldP spid="9284" grpId="0" animBg="1"/>
      <p:bldP spid="9285" grpId="0" animBg="1"/>
      <p:bldP spid="9286" grpId="0" animBg="1"/>
      <p:bldP spid="9287" grpId="0" animBg="1"/>
      <p:bldP spid="9288" grpId="0" animBg="1"/>
      <p:bldP spid="9289" grpId="0" animBg="1"/>
      <p:bldP spid="9290" grpId="0" animBg="1"/>
      <p:bldP spid="9291" grpId="0" animBg="1"/>
      <p:bldP spid="9292" grpId="0" animBg="1"/>
      <p:bldP spid="9293" grpId="0" animBg="1"/>
      <p:bldP spid="9294" grpId="0" animBg="1"/>
      <p:bldP spid="9295" grpId="0" animBg="1"/>
      <p:bldP spid="9296" grpId="0" animBg="1"/>
      <p:bldP spid="9297" grpId="0" animBg="1"/>
      <p:bldP spid="9298" grpId="0" animBg="1"/>
      <p:bldP spid="9299" grpId="0" animBg="1"/>
      <p:bldP spid="9300" grpId="0" animBg="1"/>
      <p:bldP spid="9301" grpId="0" animBg="1"/>
      <p:bldP spid="9302" grpId="0" animBg="1"/>
      <p:bldP spid="93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-9525" y="593725"/>
            <a:ext cx="9167813" cy="6264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9219" name="Picture 6" descr="200710291324271_2"/>
          <p:cNvPicPr>
            <a:picLocks noChangeAspect="1" noChangeArrowheads="1"/>
          </p:cNvPicPr>
          <p:nvPr/>
        </p:nvPicPr>
        <p:blipFill>
          <a:blip r:embed="rId2" cstate="print"/>
          <a:srcRect l="7640" t="4083"/>
          <a:stretch>
            <a:fillRect/>
          </a:stretch>
        </p:blipFill>
        <p:spPr bwMode="auto">
          <a:xfrm>
            <a:off x="1357313" y="1731963"/>
            <a:ext cx="6048375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422275"/>
            <a:ext cx="3960813" cy="1081088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微软雅黑" pitchFamily="34" charset="-122"/>
              </a:rPr>
              <a:t>【</a:t>
            </a:r>
            <a:r>
              <a:rPr lang="zh-CN" altLang="en-US" smtClean="0">
                <a:ea typeface="微软雅黑" pitchFamily="34" charset="-122"/>
              </a:rPr>
              <a:t>实践练习</a:t>
            </a:r>
            <a:r>
              <a:rPr lang="en-US" altLang="zh-CN" smtClean="0">
                <a:ea typeface="微软雅黑" pitchFamily="34" charset="-122"/>
              </a:rPr>
              <a:t>】</a:t>
            </a:r>
            <a:endParaRPr lang="zh-CN" altLang="en-US" smtClean="0">
              <a:ea typeface="微软雅黑" pitchFamily="34" charset="-122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-558800" y="1374775"/>
            <a:ext cx="9131300" cy="874713"/>
          </a:xfrm>
        </p:spPr>
        <p:txBody>
          <a:bodyPr/>
          <a:lstStyle/>
          <a:p>
            <a:pPr lvl="4" eaLnBrk="1" hangingPunct="1">
              <a:buFontTx/>
              <a:buNone/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每个人都要用专业的色彩语言来形容一下身边的同学的穿着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287</Words>
  <Application>Microsoft Office PowerPoint</Application>
  <PresentationFormat>全屏显示(4:3)</PresentationFormat>
  <Paragraphs>89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色彩基础原理（一）</vt:lpstr>
      <vt:lpstr>幻灯片 2</vt:lpstr>
      <vt:lpstr>幻灯片 3</vt:lpstr>
      <vt:lpstr>幻灯片 4</vt:lpstr>
      <vt:lpstr>幻灯片 5</vt:lpstr>
      <vt:lpstr>幻灯片 6</vt:lpstr>
      <vt:lpstr>幻灯片 7</vt:lpstr>
      <vt:lpstr>【实践练习】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acer</dc:creator>
  <cp:lastModifiedBy>acer</cp:lastModifiedBy>
  <cp:revision>8</cp:revision>
  <dcterms:created xsi:type="dcterms:W3CDTF">2014-09-23T14:54:52Z</dcterms:created>
  <dcterms:modified xsi:type="dcterms:W3CDTF">2015-01-28T02:40:28Z</dcterms:modified>
</cp:coreProperties>
</file>