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9" r:id="rId2"/>
    <p:sldId id="325" r:id="rId3"/>
    <p:sldId id="326" r:id="rId4"/>
    <p:sldId id="327" r:id="rId5"/>
    <p:sldId id="328" r:id="rId6"/>
    <p:sldId id="329" r:id="rId7"/>
    <p:sldId id="330" r:id="rId8"/>
    <p:sldId id="331" r:id="rId9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8A2"/>
    <a:srgbClr val="0057C4"/>
    <a:srgbClr val="000099"/>
    <a:srgbClr val="0000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0" d="100"/>
          <a:sy n="70" d="100"/>
        </p:scale>
        <p:origin x="-1386" y="12"/>
      </p:cViewPr>
      <p:guideLst>
        <p:guide orient="horz" pos="215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26675" cy="7372667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139AD3F-6C6C-4851-AD01-882452786672}" type="datetimeFigureOut">
              <a:rPr lang="zh-CN" altLang="en-US"/>
              <a:pPr>
                <a:defRPr/>
              </a:pPr>
              <a:t>2015/1/28</a:t>
            </a:fld>
            <a:endParaRPr lang="en-US"/>
          </a:p>
        </p:txBody>
      </p:sp>
      <p:sp>
        <p:nvSpPr>
          <p:cNvPr id="36868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59CBECF-E7BF-4927-9E32-AD04E4B3C1E0}" type="slidenum">
              <a:rPr lang="zh-CN" alt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042756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 bwMode="auto">
          <a:xfrm>
            <a:off x="1227138" y="2351088"/>
            <a:ext cx="7772400" cy="147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6600">
                <a:solidFill>
                  <a:srgbClr val="0048A2"/>
                </a:solidFill>
                <a:ea typeface="方正兰亭粗黑简体" charset="-122"/>
              </a:defRPr>
            </a:lvl1pPr>
          </a:lstStyle>
          <a:p>
            <a:r>
              <a:rPr lang="zh-CN"/>
              <a:t>唐诗宋词元曲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927225" y="4175125"/>
            <a:ext cx="6400800" cy="1752600"/>
          </a:xfrm>
        </p:spPr>
        <p:txBody>
          <a:bodyPr/>
          <a:lstStyle>
            <a:lvl1pPr marL="0" indent="0">
              <a:defRPr sz="2400">
                <a:latin typeface="方正兰亭细黑_GBK" charset="-122"/>
                <a:ea typeface="方正兰亭细黑_GBK" charset="-122"/>
              </a:defRPr>
            </a:lvl1pPr>
          </a:lstStyle>
          <a:p>
            <a:r>
              <a:rPr lang="zh-CN"/>
              <a:t>授课教师</a:t>
            </a:r>
            <a:r>
              <a:rPr lang="zh-CN" altLang="zh-CN"/>
              <a:t>/</a:t>
            </a:r>
            <a:r>
              <a:rPr lang="zh-CN"/>
              <a:t>某某某</a:t>
            </a:r>
          </a:p>
          <a:p>
            <a:r>
              <a:rPr lang="zh-CN" altLang="zh-CN"/>
              <a:t>2013.02.28 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3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添加内容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9pPr>
    </p:titleStyle>
    <p:bodyStyle>
      <a:lvl1pPr marL="342900" indent="-342900" algn="ctr" rtl="0" eaLnBrk="0" fontAlgn="base" hangingPunct="0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标题 1"/>
          <p:cNvSpPr>
            <a:spLocks noGrp="1"/>
          </p:cNvSpPr>
          <p:nvPr>
            <p:ph type="ctrTitle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170000"/>
              </a:lnSpc>
              <a:defRPr/>
            </a:pPr>
            <a:r>
              <a:rPr lang="zh-CN" altLang="en-US" sz="5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软雅黑" pitchFamily="34" charset="-122"/>
                <a:ea typeface="微软雅黑" pitchFamily="34" charset="-122"/>
              </a:rPr>
              <a:t>服饰</a:t>
            </a:r>
            <a:r>
              <a:rPr lang="zh-CN" altLang="en-US" sz="5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软雅黑" pitchFamily="34" charset="-122"/>
                <a:ea typeface="微软雅黑" pitchFamily="34" charset="-122"/>
              </a:rPr>
              <a:t>洗涤专业知识</a:t>
            </a:r>
            <a:endParaRPr lang="en-US" altLang="zh-CN" sz="5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079625" y="4327525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Tx/>
              <a:buNone/>
              <a:defRPr/>
            </a:pPr>
            <a:r>
              <a:rPr lang="zh-CN" altLang="en-US" sz="2400" kern="0" dirty="0">
                <a:solidFill>
                  <a:schemeClr val="accent1">
                    <a:lumMod val="25000"/>
                  </a:schemeClr>
                </a:solidFill>
                <a:latin typeface="方正兰亭细黑_GBK" charset="-122"/>
                <a:ea typeface="方正兰亭细黑_GBK" charset="-122"/>
              </a:rPr>
              <a:t>                  </a:t>
            </a:r>
            <a:r>
              <a:rPr lang="zh-CN" altLang="en-US" sz="2400" kern="0" dirty="0">
                <a:latin typeface="方正兰亭细黑_GBK" charset="-122"/>
                <a:ea typeface="方正兰亭细黑_GBK" charset="-122"/>
              </a:rPr>
              <a:t>授课教师：  何   薇</a:t>
            </a:r>
          </a:p>
          <a:p>
            <a:pPr>
              <a:spcBef>
                <a:spcPct val="20000"/>
              </a:spcBef>
              <a:buFontTx/>
              <a:buNone/>
              <a:defRPr/>
            </a:pPr>
            <a:r>
              <a:rPr lang="zh-CN" altLang="en-US" sz="2400" kern="0" dirty="0">
                <a:latin typeface="方正兰亭细黑_GBK" charset="-122"/>
                <a:ea typeface="方正兰亭细黑_GBK" charset="-122"/>
              </a:rPr>
              <a:t>                  授课班级：服</a:t>
            </a:r>
            <a:r>
              <a:rPr lang="zh-CN" altLang="en-US" sz="2400" kern="0" dirty="0" smtClean="0">
                <a:latin typeface="方正兰亭细黑_GBK" charset="-122"/>
                <a:ea typeface="方正兰亭细黑_GBK" charset="-122"/>
              </a:rPr>
              <a:t>展</a:t>
            </a:r>
            <a:r>
              <a:rPr lang="en-US" altLang="zh-CN" sz="2400" kern="0" dirty="0" smtClean="0">
                <a:latin typeface="方正兰亭细黑_GBK" charset="-122"/>
                <a:ea typeface="方正兰亭细黑_GBK" charset="-122"/>
              </a:rPr>
              <a:t>131</a:t>
            </a:r>
            <a:r>
              <a:rPr lang="zh-CN" altLang="en-US" sz="2400" kern="0" dirty="0" smtClean="0">
                <a:latin typeface="方正兰亭细黑_GBK" charset="-122"/>
                <a:ea typeface="方正兰亭细黑_GBK" charset="-122"/>
              </a:rPr>
              <a:t>、</a:t>
            </a:r>
            <a:r>
              <a:rPr lang="en-US" altLang="zh-CN" sz="2400" kern="0" dirty="0" smtClean="0">
                <a:latin typeface="方正兰亭细黑_GBK" charset="-122"/>
                <a:ea typeface="方正兰亭细黑_GBK" charset="-122"/>
              </a:rPr>
              <a:t>132</a:t>
            </a:r>
            <a:r>
              <a:rPr lang="zh-CN" altLang="en-US" sz="2400" kern="0" dirty="0" smtClean="0">
                <a:latin typeface="方正兰亭细黑_GBK" charset="-122"/>
                <a:ea typeface="方正兰亭细黑_GBK" charset="-122"/>
              </a:rPr>
              <a:t>班</a:t>
            </a:r>
          </a:p>
          <a:p>
            <a:pPr>
              <a:spcBef>
                <a:spcPct val="20000"/>
              </a:spcBef>
              <a:buFontTx/>
              <a:buNone/>
              <a:defRPr/>
            </a:pPr>
            <a:r>
              <a:rPr lang="zh-CN" altLang="en-US" sz="2400" kern="0" dirty="0" smtClean="0">
                <a:latin typeface="方正兰亭细黑_GBK" charset="-122"/>
                <a:ea typeface="方正兰亭细黑_GBK" charset="-122"/>
              </a:rPr>
              <a:t>                  授课时间：</a:t>
            </a:r>
            <a:endParaRPr lang="zh-CN" altLang="en-US" sz="2400" kern="0" dirty="0">
              <a:latin typeface="方正兰亭细黑_GBK" charset="-122"/>
              <a:ea typeface="方正兰亭细黑_GBK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2012" y="1168093"/>
            <a:ext cx="8516203" cy="906367"/>
          </a:xfrm>
        </p:spPr>
        <p:txBody>
          <a:bodyPr>
            <a:noAutofit/>
          </a:bodyPr>
          <a:lstStyle/>
          <a:p>
            <a:pPr lvl="0" eaLnBrk="1" fontAlgn="auto" hangingPunct="1">
              <a:spcAft>
                <a:spcPts val="0"/>
              </a:spcAft>
              <a:defRPr/>
            </a:pPr>
            <a:r>
              <a:rPr lang="zh-CN" altLang="en-US" sz="4800" dirty="0">
                <a:solidFill>
                  <a:schemeClr val="accent4"/>
                </a:solidFill>
              </a:rPr>
              <a:t>常见的洗涤品</a:t>
            </a:r>
            <a:endParaRPr lang="zh-CN" altLang="en-US" sz="4800" b="1" kern="1200" spc="50" dirty="0">
              <a:ln w="12700">
                <a:noFill/>
                <a:prstDash val="solid"/>
              </a:ln>
              <a:solidFill>
                <a:schemeClr val="tx1"/>
              </a:solidFill>
              <a:effectLst>
                <a:outerShdw blurRad="38100" dist="20320" dir="2700000" algn="tl" rotWithShape="0">
                  <a:srgbClr val="000000">
                    <a:alpha val="70000"/>
                  </a:srgbClr>
                </a:outerShdw>
              </a:effectLst>
              <a:latin typeface="+mn-ea"/>
              <a:ea typeface="+mn-ea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27797" y="2074460"/>
            <a:ext cx="8120418" cy="454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ctr" rtl="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l"/>
            <a:r>
              <a:rPr lang="zh-CN" altLang="en-US" b="1" dirty="0"/>
              <a:t>根据</a:t>
            </a:r>
            <a:r>
              <a:rPr lang="en-US" altLang="zh-CN" b="1" dirty="0"/>
              <a:t>PH</a:t>
            </a:r>
            <a:r>
              <a:rPr lang="zh-CN" altLang="en-US" b="1" dirty="0"/>
              <a:t>值的大小</a:t>
            </a:r>
            <a:r>
              <a:rPr lang="en-US" altLang="zh-CN" b="1" dirty="0"/>
              <a:t>,</a:t>
            </a:r>
            <a:r>
              <a:rPr lang="zh-CN" altLang="en-US" b="1" dirty="0"/>
              <a:t>洗涤剂可分为：</a:t>
            </a:r>
          </a:p>
          <a:p>
            <a:pPr marL="0" indent="0" algn="l"/>
            <a:r>
              <a:rPr lang="zh-CN" altLang="en-US" b="1" dirty="0"/>
              <a:t>    酸性：</a:t>
            </a:r>
            <a:r>
              <a:rPr lang="en-US" altLang="zh-CN" b="1" dirty="0"/>
              <a:t>pH</a:t>
            </a:r>
            <a:r>
              <a:rPr lang="zh-CN" altLang="en-US" b="1" dirty="0"/>
              <a:t>值</a:t>
            </a:r>
            <a:r>
              <a:rPr lang="en-US" altLang="zh-CN" b="1" dirty="0"/>
              <a:t>&lt;7</a:t>
            </a:r>
            <a:r>
              <a:rPr lang="zh-CN" altLang="en-US" b="1" dirty="0"/>
              <a:t>，中性： </a:t>
            </a:r>
            <a:r>
              <a:rPr lang="en-US" altLang="zh-CN" b="1" dirty="0"/>
              <a:t>pH</a:t>
            </a:r>
            <a:r>
              <a:rPr lang="zh-CN" altLang="en-US" b="1" dirty="0"/>
              <a:t>值</a:t>
            </a:r>
            <a:r>
              <a:rPr lang="en-US" altLang="zh-CN" b="1" dirty="0"/>
              <a:t>=7</a:t>
            </a:r>
            <a:r>
              <a:rPr lang="zh-CN" altLang="en-US" b="1" dirty="0"/>
              <a:t>，碱性：</a:t>
            </a:r>
            <a:r>
              <a:rPr lang="en-US" altLang="zh-CN" b="1" dirty="0"/>
              <a:t>pH</a:t>
            </a:r>
            <a:r>
              <a:rPr lang="zh-CN" altLang="en-US" b="1" dirty="0"/>
              <a:t>值</a:t>
            </a:r>
            <a:r>
              <a:rPr lang="en-US" altLang="zh-CN" b="1" dirty="0"/>
              <a:t>&gt;7</a:t>
            </a:r>
          </a:p>
          <a:p>
            <a:pPr marL="457200" indent="-457200" algn="l">
              <a:buFontTx/>
              <a:buChar char="•"/>
            </a:pPr>
            <a:r>
              <a:rPr lang="zh-CN" altLang="en-US" b="1" dirty="0"/>
              <a:t>碱性洗涤剂：洗衣粉、肥皂、洗洁精，油烟机清洗剂</a:t>
            </a:r>
          </a:p>
          <a:p>
            <a:pPr marL="457200" indent="-457200" algn="l">
              <a:buFontTx/>
              <a:buChar char="•"/>
            </a:pPr>
            <a:r>
              <a:rPr lang="zh-CN" altLang="en-US" b="1" dirty="0"/>
              <a:t>中性洗涤剂：洗衣液、丝毛及羊毛织物专用洗涤剂。</a:t>
            </a:r>
          </a:p>
          <a:p>
            <a:pPr marL="457200" indent="-457200" algn="l">
              <a:buFontTx/>
              <a:buChar char="•"/>
            </a:pPr>
            <a:r>
              <a:rPr lang="zh-CN" altLang="en-US" b="1" dirty="0"/>
              <a:t>酸性洗涤剂：洁厕净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252413" y="946150"/>
            <a:ext cx="8435975" cy="12287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altLang="zh-CN" dirty="0" smtClean="0">
                <a:solidFill>
                  <a:schemeClr val="accent4"/>
                </a:solidFill>
              </a:rPr>
              <a:t> </a:t>
            </a:r>
            <a:r>
              <a:rPr sz="3600" dirty="0" err="1" smtClean="0">
                <a:solidFill>
                  <a:srgbClr val="0C9B09"/>
                </a:solidFill>
              </a:rPr>
              <a:t>植物纤维</a:t>
            </a:r>
            <a:r>
              <a:rPr dirty="0" smtClean="0">
                <a:solidFill>
                  <a:schemeClr val="accent4"/>
                </a:solidFill>
              </a:rPr>
              <a:t>                        棉  </a:t>
            </a:r>
            <a:r>
              <a:rPr altLang="zh-CN" sz="3200" dirty="0" smtClean="0">
                <a:solidFill>
                  <a:schemeClr val="tx1"/>
                </a:solidFill>
              </a:rPr>
              <a:t>Cotton</a:t>
            </a:r>
          </a:p>
        </p:txBody>
      </p:sp>
      <p:sp>
        <p:nvSpPr>
          <p:cNvPr id="20483" name="Rectangle 4"/>
          <p:cNvSpPr>
            <a:spLocks noGrp="1" noChangeArrowheads="1"/>
          </p:cNvSpPr>
          <p:nvPr/>
        </p:nvSpPr>
        <p:spPr bwMode="auto">
          <a:xfrm>
            <a:off x="4487863" y="2024063"/>
            <a:ext cx="3700462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zh-CN" altLang="zh-CN" sz="2400">
              <a:ea typeface="华文细黑" pitchFamily="2" charset="-122"/>
            </a:endParaRPr>
          </a:p>
        </p:txBody>
      </p:sp>
      <p:sp>
        <p:nvSpPr>
          <p:cNvPr id="20484" name="AutoShape 78"/>
          <p:cNvSpPr>
            <a:spLocks noChangeArrowheads="1"/>
          </p:cNvSpPr>
          <p:nvPr/>
        </p:nvSpPr>
        <p:spPr bwMode="auto">
          <a:xfrm>
            <a:off x="252413" y="4348684"/>
            <a:ext cx="8361363" cy="2376488"/>
          </a:xfrm>
          <a:prstGeom prst="roundRect">
            <a:avLst>
              <a:gd name="adj" fmla="val 0"/>
            </a:avLst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eaLnBrk="0" hangingPunct="0"/>
            <a:endParaRPr lang="zh-CN" altLang="en-US" sz="1000" b="1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0485" name="AutoShape 78"/>
          <p:cNvSpPr>
            <a:spLocks noChangeArrowheads="1"/>
          </p:cNvSpPr>
          <p:nvPr/>
        </p:nvSpPr>
        <p:spPr bwMode="auto">
          <a:xfrm>
            <a:off x="295275" y="2024063"/>
            <a:ext cx="8374063" cy="2089150"/>
          </a:xfrm>
          <a:prstGeom prst="roundRect">
            <a:avLst>
              <a:gd name="adj" fmla="val 0"/>
            </a:avLst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eaLnBrk="0" hangingPunct="0"/>
            <a:endParaRPr lang="zh-CN" altLang="en-US" sz="1000" b="1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95288" y="2168525"/>
            <a:ext cx="8424862" cy="1800225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Pct val="60000"/>
              <a:defRPr/>
            </a:pPr>
            <a:r>
              <a:rPr lang="zh-CN" sz="8000" b="1" dirty="0">
                <a:solidFill>
                  <a:schemeClr val="tx1"/>
                </a:solidFill>
                <a:latin typeface="+mn-lt"/>
                <a:ea typeface="+mn-ea"/>
              </a:rPr>
              <a:t>优点：</a:t>
            </a:r>
            <a:r>
              <a:rPr lang="zh-CN" sz="8000" dirty="0">
                <a:solidFill>
                  <a:schemeClr val="tx1"/>
                </a:solidFill>
                <a:latin typeface="+mn-lt"/>
                <a:ea typeface="+mn-ea"/>
              </a:rPr>
              <a:t>染色性能好，色泽鲜艳，色谱齐全；耐碱性强，耐热光；有良好</a:t>
            </a:r>
            <a:endParaRPr lang="en-US" altLang="zh-CN" sz="80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Pct val="60000"/>
              <a:defRPr/>
            </a:pPr>
            <a:r>
              <a:rPr lang="en-US" altLang="zh-CN" sz="8000" dirty="0">
                <a:solidFill>
                  <a:schemeClr val="tx1"/>
                </a:solidFill>
                <a:latin typeface="+mn-lt"/>
                <a:ea typeface="+mn-ea"/>
              </a:rPr>
              <a:t>          </a:t>
            </a:r>
            <a:r>
              <a:rPr lang="zh-CN" sz="8000" dirty="0">
                <a:solidFill>
                  <a:schemeClr val="tx1"/>
                </a:solidFill>
                <a:latin typeface="+mn-lt"/>
                <a:ea typeface="+mn-ea"/>
              </a:rPr>
              <a:t>的</a:t>
            </a:r>
            <a:r>
              <a:rPr lang="en-US" altLang="zh-CN" sz="8000" dirty="0">
                <a:solidFill>
                  <a:schemeClr val="tx1"/>
                </a:solidFill>
                <a:latin typeface="+mn-lt"/>
                <a:ea typeface="+mn-ea"/>
              </a:rPr>
              <a:t>   </a:t>
            </a:r>
            <a:r>
              <a:rPr lang="zh-CN" sz="8000" dirty="0">
                <a:solidFill>
                  <a:schemeClr val="tx1"/>
                </a:solidFill>
                <a:latin typeface="+mn-lt"/>
                <a:ea typeface="+mn-ea"/>
              </a:rPr>
              <a:t>吸湿性、透气性，穿着柔软舒适，保暖性好，服用性能良好。</a:t>
            </a:r>
            <a:endParaRPr lang="en-US" altLang="zh-CN" sz="80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Pct val="60000"/>
              <a:defRPr/>
            </a:pPr>
            <a:endParaRPr lang="en-US" altLang="zh-CN" sz="80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Pct val="60000"/>
              <a:defRPr/>
            </a:pPr>
            <a:r>
              <a:rPr lang="zh-CN" altLang="zh-CN" sz="8000" b="1" dirty="0">
                <a:solidFill>
                  <a:schemeClr val="tx1"/>
                </a:solidFill>
                <a:latin typeface="+mn-lt"/>
                <a:ea typeface="+mn-ea"/>
              </a:rPr>
              <a:t>缺点：</a:t>
            </a:r>
            <a:r>
              <a:rPr lang="zh-CN" altLang="zh-CN" sz="8000" dirty="0">
                <a:solidFill>
                  <a:schemeClr val="tx1"/>
                </a:solidFill>
                <a:latin typeface="+mn-lt"/>
                <a:ea typeface="+mn-ea"/>
              </a:rPr>
              <a:t>耐酸能力差弹性差，缩水率大，易折皱，易生霉，如长时间与日</a:t>
            </a:r>
            <a:endParaRPr lang="en-US" altLang="zh-CN" sz="80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Pct val="60000"/>
              <a:defRPr/>
            </a:pPr>
            <a:r>
              <a:rPr lang="en-US" altLang="zh-CN" sz="8000" dirty="0">
                <a:solidFill>
                  <a:schemeClr val="tx1"/>
                </a:solidFill>
                <a:latin typeface="+mn-lt"/>
                <a:ea typeface="+mn-ea"/>
              </a:rPr>
              <a:t>           </a:t>
            </a:r>
            <a:r>
              <a:rPr lang="zh-CN" altLang="zh-CN" sz="8000" dirty="0">
                <a:solidFill>
                  <a:schemeClr val="tx1"/>
                </a:solidFill>
                <a:latin typeface="+mn-lt"/>
                <a:ea typeface="+mn-ea"/>
              </a:rPr>
              <a:t>光接触，强力降低，纤维会变硬变脆，穿着时必须经常熨烫.</a:t>
            </a:r>
            <a:endParaRPr lang="en-US" altLang="zh-CN" sz="80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Pct val="60000"/>
              <a:defRPr/>
            </a:pPr>
            <a:endParaRPr lang="en-US" altLang="zh-CN" sz="80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Pct val="60000"/>
              <a:defRPr/>
            </a:pPr>
            <a:endParaRPr lang="zh-CN" altLang="zh-CN" sz="80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Pct val="60000"/>
              <a:defRPr/>
            </a:pPr>
            <a:endParaRPr lang="zh-CN" altLang="zh-CN" sz="8000" u="sng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2900" indent="-342900" fontAlgn="auto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Pct val="60000"/>
              <a:defRPr/>
            </a:pPr>
            <a:r>
              <a:rPr lang="zh-CN" altLang="en-US" sz="8000" b="1" dirty="0">
                <a:solidFill>
                  <a:schemeClr val="tx1"/>
                </a:solidFill>
                <a:latin typeface="+mn-lt"/>
                <a:ea typeface="+mn-ea"/>
              </a:rPr>
              <a:t>洗涤方法：</a:t>
            </a:r>
            <a:endParaRPr lang="en-US" altLang="zh-CN" sz="8000" b="1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2900" indent="-342900" fontAlgn="auto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Pct val="60000"/>
              <a:defRPr/>
            </a:pPr>
            <a:r>
              <a:rPr lang="zh-CN" altLang="zh-CN" sz="8000" dirty="0">
                <a:solidFill>
                  <a:schemeClr val="tx1"/>
                </a:solidFill>
                <a:latin typeface="+mn-lt"/>
                <a:ea typeface="+mn-ea"/>
              </a:rPr>
              <a:t>A </a:t>
            </a:r>
            <a:r>
              <a:rPr lang="zh-CN" altLang="en-US" sz="8000" dirty="0">
                <a:solidFill>
                  <a:schemeClr val="tx1"/>
                </a:solidFill>
                <a:latin typeface="+mn-lt"/>
                <a:ea typeface="+mn-ea"/>
              </a:rPr>
              <a:t>、使用</a:t>
            </a:r>
            <a:r>
              <a:rPr lang="zh-CN" altLang="zh-CN" sz="8000" dirty="0">
                <a:solidFill>
                  <a:schemeClr val="tx1"/>
                </a:solidFill>
                <a:latin typeface="+mn-lt"/>
                <a:ea typeface="+mn-ea"/>
              </a:rPr>
              <a:t>碱性洗涤剂 </a:t>
            </a:r>
            <a:endParaRPr lang="en-US" altLang="zh-CN" sz="80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2900" indent="-342900" fontAlgn="auto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Pct val="60000"/>
              <a:defRPr/>
            </a:pPr>
            <a:r>
              <a:rPr lang="zh-CN" altLang="zh-CN" sz="8000" dirty="0">
                <a:solidFill>
                  <a:schemeClr val="tx1"/>
                </a:solidFill>
                <a:latin typeface="+mn-lt"/>
                <a:ea typeface="+mn-ea"/>
              </a:rPr>
              <a:t>B</a:t>
            </a:r>
            <a:r>
              <a:rPr lang="en-US" altLang="zh-CN" sz="8000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lang="zh-CN" altLang="en-US" sz="8000" dirty="0">
                <a:solidFill>
                  <a:schemeClr val="tx1"/>
                </a:solidFill>
                <a:latin typeface="+mn-lt"/>
                <a:ea typeface="+mn-ea"/>
              </a:rPr>
              <a:t>、</a:t>
            </a:r>
            <a:r>
              <a:rPr lang="zh-CN" altLang="zh-CN" sz="8000" dirty="0">
                <a:solidFill>
                  <a:schemeClr val="tx1"/>
                </a:solidFill>
                <a:latin typeface="+mn-lt"/>
                <a:ea typeface="+mn-ea"/>
              </a:rPr>
              <a:t>洗前浸泡时间不宜太长，且不可用热水浸泡。 </a:t>
            </a:r>
            <a:endParaRPr lang="en-US" altLang="zh-CN" sz="80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2900" indent="-342900" fontAlgn="auto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Pct val="60000"/>
              <a:defRPr/>
            </a:pPr>
            <a:r>
              <a:rPr lang="zh-CN" altLang="zh-CN" sz="8000" dirty="0">
                <a:solidFill>
                  <a:schemeClr val="tx1"/>
                </a:solidFill>
                <a:latin typeface="+mn-lt"/>
                <a:ea typeface="+mn-ea"/>
              </a:rPr>
              <a:t>C </a:t>
            </a:r>
            <a:r>
              <a:rPr lang="zh-CN" altLang="en-US" sz="8000" dirty="0">
                <a:solidFill>
                  <a:schemeClr val="tx1"/>
                </a:solidFill>
                <a:latin typeface="+mn-lt"/>
                <a:ea typeface="+mn-ea"/>
              </a:rPr>
              <a:t>、</a:t>
            </a:r>
            <a:r>
              <a:rPr lang="zh-CN" altLang="zh-CN" sz="8000" dirty="0">
                <a:solidFill>
                  <a:schemeClr val="tx1"/>
                </a:solidFill>
                <a:latin typeface="+mn-lt"/>
                <a:ea typeface="+mn-ea"/>
              </a:rPr>
              <a:t>用洗涤剂洗涤时，最佳水温为30</a:t>
            </a:r>
            <a:r>
              <a:rPr lang="zh-CN" altLang="zh-CN" sz="8000" dirty="0">
                <a:solidFill>
                  <a:schemeClr val="tx1"/>
                </a:solidFill>
                <a:latin typeface="华文细黑" pitchFamily="2" charset="-122"/>
                <a:ea typeface="+mn-ea"/>
              </a:rPr>
              <a:t>—</a:t>
            </a:r>
            <a:r>
              <a:rPr lang="zh-CN" altLang="zh-CN" sz="8000" dirty="0">
                <a:solidFill>
                  <a:schemeClr val="tx1"/>
                </a:solidFill>
                <a:latin typeface="+mn-lt"/>
                <a:ea typeface="+mn-ea"/>
              </a:rPr>
              <a:t>50℃。</a:t>
            </a:r>
            <a:endParaRPr lang="en-US" altLang="zh-CN" sz="80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2900" indent="-342900" fontAlgn="auto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Pct val="60000"/>
              <a:defRPr/>
            </a:pPr>
            <a:r>
              <a:rPr lang="zh-CN" altLang="zh-CN" sz="8000" dirty="0">
                <a:solidFill>
                  <a:schemeClr val="tx1"/>
                </a:solidFill>
                <a:latin typeface="+mn-lt"/>
                <a:ea typeface="+mn-ea"/>
              </a:rPr>
              <a:t>D</a:t>
            </a:r>
            <a:r>
              <a:rPr lang="zh-CN" altLang="en-US" sz="8000" dirty="0">
                <a:solidFill>
                  <a:schemeClr val="tx1"/>
                </a:solidFill>
                <a:latin typeface="+mn-lt"/>
                <a:ea typeface="+mn-ea"/>
              </a:rPr>
              <a:t>、 </a:t>
            </a:r>
            <a:r>
              <a:rPr lang="zh-CN" altLang="zh-CN" sz="8000" dirty="0">
                <a:solidFill>
                  <a:schemeClr val="tx1"/>
                </a:solidFill>
                <a:latin typeface="+mn-lt"/>
                <a:ea typeface="+mn-ea"/>
              </a:rPr>
              <a:t>在通风阴凉处晾晒衣服，以免在日光下曝晒，使有色</a:t>
            </a:r>
            <a:r>
              <a:rPr lang="en-US" altLang="zh-CN" sz="8000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lang="zh-CN" altLang="zh-CN" sz="8000" dirty="0">
                <a:solidFill>
                  <a:schemeClr val="tx1"/>
                </a:solidFill>
                <a:latin typeface="+mn-lt"/>
                <a:ea typeface="+mn-ea"/>
              </a:rPr>
              <a:t>织物褪色。</a:t>
            </a:r>
          </a:p>
          <a:p>
            <a:pPr marL="342900" indent="-342900" fontAlgn="auto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Pct val="60000"/>
              <a:defRPr/>
            </a:pPr>
            <a:endParaRPr lang="zh-CN" altLang="zh-CN" sz="2400" u="sng" dirty="0">
              <a:solidFill>
                <a:schemeClr val="tx1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8651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3" name="Rectangle 2"/>
          <p:cNvSpPr>
            <a:spLocks noGrp="1" noChangeArrowheads="1"/>
          </p:cNvSpPr>
          <p:nvPr>
            <p:ph type="title"/>
          </p:nvPr>
        </p:nvSpPr>
        <p:spPr>
          <a:xfrm>
            <a:off x="276224" y="952500"/>
            <a:ext cx="8229600" cy="10271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altLang="zh-CN" sz="4000" smtClean="0">
                <a:solidFill>
                  <a:schemeClr val="accent4"/>
                </a:solidFill>
              </a:rPr>
              <a:t>  </a:t>
            </a:r>
            <a:r>
              <a:rPr sz="3600" smtClean="0">
                <a:solidFill>
                  <a:srgbClr val="0E3496"/>
                </a:solidFill>
              </a:rPr>
              <a:t>植物纤维 </a:t>
            </a:r>
            <a:r>
              <a:rPr smtClean="0">
                <a:solidFill>
                  <a:schemeClr val="accent4"/>
                </a:solidFill>
              </a:rPr>
              <a:t>                      麻   </a:t>
            </a:r>
            <a:r>
              <a:rPr lang="en-US" altLang="zh-CN" sz="3200" smtClean="0">
                <a:solidFill>
                  <a:schemeClr val="accent4"/>
                </a:solidFill>
              </a:rPr>
              <a:t>Fibre</a:t>
            </a:r>
            <a:endParaRPr altLang="zh-CN" sz="2800" smtClean="0">
              <a:solidFill>
                <a:schemeClr val="accent4"/>
              </a:solidFill>
            </a:endParaRPr>
          </a:p>
        </p:txBody>
      </p:sp>
      <p:sp>
        <p:nvSpPr>
          <p:cNvPr id="75778" name="Rectangle 3"/>
          <p:cNvSpPr>
            <a:spLocks noGrp="1" noChangeArrowheads="1"/>
          </p:cNvSpPr>
          <p:nvPr>
            <p:ph idx="1"/>
          </p:nvPr>
        </p:nvSpPr>
        <p:spPr>
          <a:xfrm>
            <a:off x="250030" y="1998662"/>
            <a:ext cx="8281988" cy="1762125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altLang="zh-CN" sz="2000" b="1" smtClean="0"/>
              <a:t> </a:t>
            </a:r>
            <a:r>
              <a:rPr lang="zh-CN" sz="2000" b="1" smtClean="0"/>
              <a:t>优点：</a:t>
            </a:r>
            <a:r>
              <a:rPr lang="zh-CN" sz="2000" smtClean="0"/>
              <a:t>天然纤维中强度最好，不易变形，挺括；吸湿、导热透气性佳；</a:t>
            </a:r>
            <a:endParaRPr lang="en-US" altLang="zh-CN" sz="2000" smtClean="0"/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altLang="zh-CN" sz="2000" smtClean="0"/>
              <a:t>            </a:t>
            </a:r>
            <a:r>
              <a:rPr lang="zh-CN" sz="2000" smtClean="0"/>
              <a:t>色泽鲜艳，不易褪色；抗霉菌，不易受潮发霉。</a:t>
            </a:r>
            <a:endParaRPr lang="en-US" altLang="zh-CN" sz="2000" smtClean="0"/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zh-CN" sz="2000" u="sng" smtClean="0"/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zh-CN" altLang="zh-CN" sz="2000" smtClean="0">
                <a:solidFill>
                  <a:srgbClr val="44555F"/>
                </a:solidFill>
              </a:rPr>
              <a:t> </a:t>
            </a:r>
            <a:r>
              <a:rPr lang="zh-CN" altLang="zh-CN" sz="2000" b="1" smtClean="0"/>
              <a:t>缺点</a:t>
            </a:r>
            <a:r>
              <a:rPr lang="zh-CN" altLang="zh-CN" sz="2000" smtClean="0"/>
              <a:t>：天然纤维中弹性最差；穿着不甚舒适，外观较为粗糙，生硬；</a:t>
            </a:r>
            <a:endParaRPr lang="en-US" altLang="zh-CN" sz="2000" smtClean="0"/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altLang="zh-CN" sz="2000" smtClean="0"/>
              <a:t>            </a:t>
            </a:r>
            <a:r>
              <a:rPr lang="zh-CN" altLang="zh-CN" sz="2000" smtClean="0"/>
              <a:t>不耐酸</a:t>
            </a:r>
            <a:endParaRPr lang="zh-CN" altLang="zh-CN" sz="2000" u="sng" smtClean="0"/>
          </a:p>
        </p:txBody>
      </p:sp>
      <p:sp>
        <p:nvSpPr>
          <p:cNvPr id="21508" name="Rectangle 4"/>
          <p:cNvSpPr>
            <a:spLocks noGrp="1" noChangeArrowheads="1"/>
          </p:cNvSpPr>
          <p:nvPr/>
        </p:nvSpPr>
        <p:spPr bwMode="auto">
          <a:xfrm>
            <a:off x="2339180" y="2339975"/>
            <a:ext cx="4103688" cy="456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zh-CN" altLang="zh-CN" sz="2800">
              <a:ea typeface="华文细黑" pitchFamily="2" charset="-122"/>
            </a:endParaRPr>
          </a:p>
        </p:txBody>
      </p:sp>
      <p:sp>
        <p:nvSpPr>
          <p:cNvPr id="21509" name="AutoShape 78"/>
          <p:cNvSpPr>
            <a:spLocks noChangeArrowheads="1"/>
          </p:cNvSpPr>
          <p:nvPr/>
        </p:nvSpPr>
        <p:spPr bwMode="auto">
          <a:xfrm>
            <a:off x="106362" y="4067175"/>
            <a:ext cx="8569325" cy="2688467"/>
          </a:xfrm>
          <a:prstGeom prst="roundRect">
            <a:avLst>
              <a:gd name="adj" fmla="val 0"/>
            </a:avLst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eaLnBrk="0" hangingPunct="0"/>
            <a:endParaRPr lang="zh-CN" altLang="en-US" sz="1000" b="1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1510" name="AutoShape 78"/>
          <p:cNvSpPr>
            <a:spLocks noChangeArrowheads="1"/>
          </p:cNvSpPr>
          <p:nvPr/>
        </p:nvSpPr>
        <p:spPr bwMode="auto">
          <a:xfrm>
            <a:off x="106362" y="1908175"/>
            <a:ext cx="8569325" cy="1943100"/>
          </a:xfrm>
          <a:prstGeom prst="roundRect">
            <a:avLst>
              <a:gd name="adj" fmla="val 0"/>
            </a:avLst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eaLnBrk="0" hangingPunct="0"/>
            <a:endParaRPr lang="zh-CN" altLang="en-US" sz="1000" b="1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1511" name="TextBox 4"/>
          <p:cNvSpPr txBox="1">
            <a:spLocks noChangeArrowheads="1"/>
          </p:cNvSpPr>
          <p:nvPr/>
        </p:nvSpPr>
        <p:spPr bwMode="auto">
          <a:xfrm>
            <a:off x="357981" y="3995737"/>
            <a:ext cx="8066087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>
                <a:solidFill>
                  <a:schemeClr val="tx1"/>
                </a:solidFill>
                <a:ea typeface="华文细黑" pitchFamily="2" charset="-122"/>
              </a:rPr>
              <a:t>洗涤方法：</a:t>
            </a:r>
            <a:endParaRPr lang="en-US" altLang="zh-CN" sz="2000" b="1">
              <a:solidFill>
                <a:schemeClr val="tx1"/>
              </a:solidFill>
              <a:ea typeface="华文细黑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>
                <a:ea typeface="华文细黑" pitchFamily="2" charset="-122"/>
              </a:rPr>
              <a:t>          </a:t>
            </a:r>
            <a:r>
              <a:rPr lang="zh-CN" altLang="zh-CN" sz="2000">
                <a:solidFill>
                  <a:schemeClr val="tx1"/>
                </a:solidFill>
                <a:ea typeface="华文细黑" pitchFamily="2" charset="-122"/>
              </a:rPr>
              <a:t>A </a:t>
            </a:r>
            <a:r>
              <a:rPr lang="zh-CN" altLang="en-US" sz="2000">
                <a:solidFill>
                  <a:schemeClr val="tx1"/>
                </a:solidFill>
                <a:ea typeface="华文细黑" pitchFamily="2" charset="-122"/>
              </a:rPr>
              <a:t>、</a:t>
            </a:r>
            <a:r>
              <a:rPr lang="zh-CN" altLang="zh-CN" sz="2000">
                <a:solidFill>
                  <a:schemeClr val="tx1"/>
                </a:solidFill>
                <a:ea typeface="华文细黑" pitchFamily="2" charset="-122"/>
              </a:rPr>
              <a:t>碱性洗涤剂。</a:t>
            </a:r>
          </a:p>
          <a:p>
            <a:pPr>
              <a:lnSpc>
                <a:spcPct val="150000"/>
              </a:lnSpc>
            </a:pPr>
            <a:r>
              <a:rPr lang="en-US" altLang="zh-CN" sz="2000">
                <a:solidFill>
                  <a:schemeClr val="tx1"/>
                </a:solidFill>
                <a:ea typeface="华文细黑" pitchFamily="2" charset="-122"/>
              </a:rPr>
              <a:t>          </a:t>
            </a:r>
            <a:r>
              <a:rPr lang="zh-CN" altLang="zh-CN" sz="2000">
                <a:solidFill>
                  <a:schemeClr val="tx1"/>
                </a:solidFill>
                <a:ea typeface="华文细黑" pitchFamily="2" charset="-122"/>
              </a:rPr>
              <a:t>B</a:t>
            </a:r>
            <a:r>
              <a:rPr lang="zh-CN" altLang="en-US" sz="2000">
                <a:solidFill>
                  <a:schemeClr val="tx1"/>
                </a:solidFill>
                <a:ea typeface="华文细黑" pitchFamily="2" charset="-122"/>
              </a:rPr>
              <a:t>、 </a:t>
            </a:r>
            <a:r>
              <a:rPr lang="zh-CN" altLang="zh-CN" sz="2000">
                <a:solidFill>
                  <a:schemeClr val="tx1"/>
                </a:solidFill>
                <a:ea typeface="华文细黑" pitchFamily="2" charset="-122"/>
              </a:rPr>
              <a:t>洗涤液温度不能过高。</a:t>
            </a:r>
            <a:endParaRPr lang="en-US" altLang="zh-CN" sz="2000">
              <a:solidFill>
                <a:schemeClr val="tx1"/>
              </a:solidFill>
              <a:ea typeface="华文细黑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>
                <a:solidFill>
                  <a:schemeClr val="tx1"/>
                </a:solidFill>
                <a:ea typeface="华文细黑" pitchFamily="2" charset="-122"/>
              </a:rPr>
              <a:t>          </a:t>
            </a:r>
            <a:r>
              <a:rPr lang="zh-CN" altLang="zh-CN" sz="2000">
                <a:solidFill>
                  <a:schemeClr val="tx1"/>
                </a:solidFill>
                <a:ea typeface="华文细黑" pitchFamily="2" charset="-122"/>
              </a:rPr>
              <a:t>C</a:t>
            </a:r>
            <a:r>
              <a:rPr lang="zh-CN" altLang="en-US" sz="2000">
                <a:solidFill>
                  <a:schemeClr val="tx1"/>
                </a:solidFill>
                <a:ea typeface="华文细黑" pitchFamily="2" charset="-122"/>
              </a:rPr>
              <a:t>、不宜大力</a:t>
            </a:r>
            <a:r>
              <a:rPr lang="zh-CN" altLang="zh-CN" sz="2000">
                <a:solidFill>
                  <a:schemeClr val="tx1"/>
                </a:solidFill>
                <a:ea typeface="华文细黑" pitchFamily="2" charset="-122"/>
              </a:rPr>
              <a:t>揉搓、不绞拧。</a:t>
            </a:r>
            <a:endParaRPr lang="en-US" altLang="zh-CN" sz="2000">
              <a:solidFill>
                <a:schemeClr val="tx1"/>
              </a:solidFill>
              <a:ea typeface="华文细黑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>
                <a:solidFill>
                  <a:schemeClr val="tx1"/>
                </a:solidFill>
                <a:ea typeface="华文细黑" pitchFamily="2" charset="-122"/>
              </a:rPr>
              <a:t>          </a:t>
            </a:r>
            <a:r>
              <a:rPr lang="zh-CN" altLang="zh-CN" sz="2000">
                <a:solidFill>
                  <a:schemeClr val="tx1"/>
                </a:solidFill>
                <a:ea typeface="华文细黑" pitchFamily="2" charset="-122"/>
              </a:rPr>
              <a:t>D</a:t>
            </a:r>
            <a:r>
              <a:rPr lang="zh-CN" altLang="en-US" sz="2000">
                <a:solidFill>
                  <a:schemeClr val="tx1"/>
                </a:solidFill>
                <a:ea typeface="华文细黑" pitchFamily="2" charset="-122"/>
              </a:rPr>
              <a:t>、</a:t>
            </a:r>
            <a:r>
              <a:rPr lang="zh-CN" altLang="zh-CN" sz="2000">
                <a:solidFill>
                  <a:schemeClr val="tx1"/>
                </a:solidFill>
                <a:ea typeface="华文细黑" pitchFamily="2" charset="-122"/>
              </a:rPr>
              <a:t>漂白要浸泡彻底。</a:t>
            </a:r>
            <a:endParaRPr lang="en-US" altLang="zh-CN" sz="2000">
              <a:solidFill>
                <a:schemeClr val="tx1"/>
              </a:solidFill>
              <a:ea typeface="华文细黑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>
                <a:solidFill>
                  <a:schemeClr val="tx1"/>
                </a:solidFill>
                <a:ea typeface="华文细黑" pitchFamily="2" charset="-122"/>
              </a:rPr>
              <a:t>          </a:t>
            </a:r>
            <a:r>
              <a:rPr lang="zh-CN" altLang="zh-CN" sz="2000">
                <a:solidFill>
                  <a:schemeClr val="tx1"/>
                </a:solidFill>
                <a:ea typeface="华文细黑" pitchFamily="2" charset="-122"/>
              </a:rPr>
              <a:t>E</a:t>
            </a:r>
            <a:r>
              <a:rPr lang="zh-CN" altLang="en-US" sz="2000">
                <a:solidFill>
                  <a:schemeClr val="tx1"/>
                </a:solidFill>
                <a:ea typeface="华文细黑" pitchFamily="2" charset="-122"/>
              </a:rPr>
              <a:t>、</a:t>
            </a:r>
            <a:r>
              <a:rPr lang="zh-CN" altLang="zh-CN" sz="2000">
                <a:solidFill>
                  <a:schemeClr val="tx1"/>
                </a:solidFill>
                <a:ea typeface="华文细黑" pitchFamily="2" charset="-122"/>
              </a:rPr>
              <a:t>不宜在强烈阳光下暴晒</a:t>
            </a:r>
            <a:endParaRPr lang="zh-CN" altLang="en-US" sz="2000">
              <a:solidFill>
                <a:schemeClr val="tx1"/>
              </a:solidFill>
              <a:ea typeface="华文细黑" pitchFamily="2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5574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3837" y="824364"/>
            <a:ext cx="8229600" cy="10128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altLang="zh-CN" sz="4000" smtClean="0">
                <a:solidFill>
                  <a:schemeClr val="accent4"/>
                </a:solidFill>
              </a:rPr>
              <a:t>  </a:t>
            </a:r>
            <a:r>
              <a:rPr sz="3600" smtClean="0">
                <a:solidFill>
                  <a:srgbClr val="0E3496"/>
                </a:solidFill>
              </a:rPr>
              <a:t>动物纤维 </a:t>
            </a:r>
            <a:r>
              <a:rPr sz="4000" smtClean="0">
                <a:solidFill>
                  <a:schemeClr val="accent4"/>
                </a:solidFill>
              </a:rPr>
              <a:t>                          毛   </a:t>
            </a:r>
            <a:r>
              <a:rPr altLang="zh-CN" sz="2800" smtClean="0">
                <a:solidFill>
                  <a:schemeClr val="accent4"/>
                </a:solidFill>
              </a:rPr>
              <a:t>Wool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201612" y="4237489"/>
            <a:ext cx="8675688" cy="2563812"/>
          </a:xfrm>
        </p:spPr>
        <p:txBody>
          <a:bodyPr/>
          <a:lstStyle/>
          <a:p>
            <a:pPr algn="l">
              <a:buFontTx/>
              <a:buNone/>
            </a:pPr>
            <a:r>
              <a:rPr lang="zh-CN" altLang="zh-CN" dirty="0" smtClean="0"/>
              <a:t> </a:t>
            </a:r>
            <a:r>
              <a:rPr lang="zh-CN" altLang="zh-CN" sz="1800" dirty="0" smtClean="0"/>
              <a:t>A </a:t>
            </a:r>
            <a:r>
              <a:rPr lang="zh-CN" altLang="en-US" sz="1800" dirty="0" smtClean="0"/>
              <a:t>、</a:t>
            </a:r>
            <a:r>
              <a:rPr lang="zh-CN" altLang="zh-CN" sz="1800" dirty="0" smtClean="0"/>
              <a:t>适宜干洗,不可氯漂。</a:t>
            </a:r>
          </a:p>
          <a:p>
            <a:pPr algn="l">
              <a:buFontTx/>
              <a:buNone/>
            </a:pPr>
            <a:r>
              <a:rPr lang="zh-CN" altLang="zh-CN" sz="1800" dirty="0" smtClean="0"/>
              <a:t>  B</a:t>
            </a:r>
            <a:r>
              <a:rPr lang="zh-CN" altLang="en-US" sz="1800" dirty="0" smtClean="0"/>
              <a:t>、</a:t>
            </a:r>
            <a:r>
              <a:rPr lang="zh-CN" altLang="zh-CN" sz="1800" dirty="0" smtClean="0"/>
              <a:t>洗涤温度不宜超过40度，通常用室温25度水配制洗涤剂水溶液。</a:t>
            </a:r>
          </a:p>
          <a:p>
            <a:pPr algn="l">
              <a:buFontTx/>
              <a:buNone/>
            </a:pPr>
            <a:r>
              <a:rPr lang="zh-CN" altLang="zh-CN" sz="1800" dirty="0" smtClean="0"/>
              <a:t>  C</a:t>
            </a:r>
            <a:r>
              <a:rPr lang="zh-CN" altLang="en-US" sz="1800" dirty="0" smtClean="0"/>
              <a:t>、</a:t>
            </a:r>
            <a:r>
              <a:rPr lang="zh-CN" altLang="zh-CN" sz="1800" dirty="0" smtClean="0"/>
              <a:t>洗涤时切勿用搓板搓洗，即使用洗衣机洗涤，也应该轻洗，洗涤时间不宜过长</a:t>
            </a:r>
            <a:r>
              <a:rPr lang="en-US" altLang="zh-CN" sz="1800" dirty="0" smtClean="0"/>
              <a:t>  </a:t>
            </a:r>
          </a:p>
          <a:p>
            <a:pPr algn="l">
              <a:buFontTx/>
              <a:buNone/>
            </a:pPr>
            <a:r>
              <a:rPr lang="en-US" altLang="zh-CN" sz="1800" dirty="0" smtClean="0"/>
              <a:t>        </a:t>
            </a:r>
            <a:r>
              <a:rPr lang="zh-CN" altLang="zh-CN" sz="1800" dirty="0" smtClean="0"/>
              <a:t>以防止缩绒。</a:t>
            </a:r>
          </a:p>
          <a:p>
            <a:pPr algn="l">
              <a:buFontTx/>
              <a:buNone/>
            </a:pPr>
            <a:r>
              <a:rPr lang="zh-CN" altLang="zh-CN" sz="1800" dirty="0" smtClean="0"/>
              <a:t>  D</a:t>
            </a:r>
            <a:r>
              <a:rPr lang="zh-CN" altLang="en-US" sz="1800" dirty="0" smtClean="0"/>
              <a:t>、</a:t>
            </a:r>
            <a:r>
              <a:rPr lang="zh-CN" altLang="zh-CN" sz="1800" dirty="0" smtClean="0"/>
              <a:t>洗涤后不要拧绞，用手挤压除去水分</a:t>
            </a:r>
            <a:r>
              <a:rPr lang="zh-CN" altLang="en-US" sz="1800" dirty="0" smtClean="0"/>
              <a:t>晾干</a:t>
            </a:r>
            <a:r>
              <a:rPr lang="zh-CN" altLang="zh-CN" sz="1800" dirty="0" smtClean="0"/>
              <a:t>，用洗衣机脱水时不超过半分钟</a:t>
            </a:r>
          </a:p>
          <a:p>
            <a:pPr algn="l">
              <a:buFontTx/>
              <a:buNone/>
            </a:pPr>
            <a:r>
              <a:rPr lang="zh-CN" altLang="zh-CN" sz="1800" dirty="0" smtClean="0"/>
              <a:t>  E</a:t>
            </a:r>
            <a:r>
              <a:rPr lang="zh-CN" altLang="en-US" sz="1800" dirty="0" smtClean="0"/>
              <a:t>、</a:t>
            </a:r>
            <a:r>
              <a:rPr lang="zh-CN" altLang="zh-CN" sz="1800" dirty="0" smtClean="0"/>
              <a:t>应在阴凉通风处晾晒，不要在强日光下曝晒，以防止织物失去光泽和弹性以及</a:t>
            </a:r>
            <a:endParaRPr lang="en-US" altLang="zh-CN" sz="1800" dirty="0" smtClean="0"/>
          </a:p>
          <a:p>
            <a:pPr algn="l">
              <a:buFontTx/>
              <a:buNone/>
            </a:pPr>
            <a:r>
              <a:rPr lang="en-US" altLang="zh-CN" sz="1800" dirty="0" smtClean="0"/>
              <a:t>        </a:t>
            </a:r>
            <a:r>
              <a:rPr lang="zh-CN" altLang="zh-CN" sz="1800" dirty="0" smtClean="0"/>
              <a:t>引起强度的下降。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/>
        </p:nvSpPr>
        <p:spPr bwMode="auto">
          <a:xfrm>
            <a:off x="173037" y="1832426"/>
            <a:ext cx="855345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altLang="zh-CN" sz="2400">
                <a:solidFill>
                  <a:schemeClr val="tx1"/>
                </a:solidFill>
                <a:ea typeface="华文细黑" pitchFamily="2" charset="-122"/>
              </a:rPr>
              <a:t> </a:t>
            </a:r>
            <a:r>
              <a:rPr lang="zh-CN" sz="2000" b="1">
                <a:solidFill>
                  <a:schemeClr val="tx1"/>
                </a:solidFill>
                <a:ea typeface="华文细黑" pitchFamily="2" charset="-122"/>
              </a:rPr>
              <a:t>优点：</a:t>
            </a:r>
            <a:r>
              <a:rPr lang="zh-CN" sz="2000">
                <a:solidFill>
                  <a:schemeClr val="tx1"/>
                </a:solidFill>
                <a:ea typeface="华文细黑" pitchFamily="2" charset="-122"/>
              </a:rPr>
              <a:t>弹性好，不易皱，保型性好（干时），良好的手感，光泽；有良好的缩绒性及悬垂性；吸湿性好；耐酸。</a:t>
            </a:r>
            <a:endParaRPr lang="en-US" altLang="zh-CN" sz="2000">
              <a:solidFill>
                <a:schemeClr val="tx1"/>
              </a:solidFill>
              <a:ea typeface="华文细黑" pitchFamily="2" charset="-122"/>
            </a:endParaRPr>
          </a:p>
          <a:p>
            <a:pPr marL="342900" indent="-342900">
              <a:spcBef>
                <a:spcPct val="20000"/>
              </a:spcBef>
            </a:pPr>
            <a:endParaRPr lang="en-US" altLang="zh-CN" sz="2000">
              <a:solidFill>
                <a:schemeClr val="tx1"/>
              </a:solidFill>
              <a:ea typeface="华文细黑" pitchFamily="2" charset="-122"/>
            </a:endParaRPr>
          </a:p>
          <a:p>
            <a:pPr marL="342900" indent="-342900">
              <a:spcBef>
                <a:spcPct val="20000"/>
              </a:spcBef>
            </a:pPr>
            <a:r>
              <a:rPr lang="zh-CN" altLang="zh-CN" sz="2000">
                <a:solidFill>
                  <a:schemeClr val="tx1"/>
                </a:solidFill>
                <a:ea typeface="华文细黑" pitchFamily="2" charset="-122"/>
              </a:rPr>
              <a:t> </a:t>
            </a:r>
            <a:r>
              <a:rPr lang="zh-CN" altLang="zh-CN" sz="2000" b="1">
                <a:solidFill>
                  <a:schemeClr val="tx1"/>
                </a:solidFill>
                <a:ea typeface="华文细黑" pitchFamily="2" charset="-122"/>
              </a:rPr>
              <a:t>缺点：</a:t>
            </a:r>
            <a:r>
              <a:rPr lang="zh-CN" altLang="zh-CN" sz="2000">
                <a:solidFill>
                  <a:schemeClr val="tx1"/>
                </a:solidFill>
                <a:ea typeface="华文细黑" pitchFamily="2" charset="-122"/>
              </a:rPr>
              <a:t>湿后弹性差，保型性降低；不耐碱,碱引起毛纤维损伤强度，性质变坏，易起球</a:t>
            </a:r>
            <a:endParaRPr lang="zh-CN" sz="2000">
              <a:solidFill>
                <a:schemeClr val="tx1"/>
              </a:solidFill>
              <a:ea typeface="华文细黑" pitchFamily="2" charset="-122"/>
            </a:endParaRPr>
          </a:p>
        </p:txBody>
      </p:sp>
      <p:sp>
        <p:nvSpPr>
          <p:cNvPr id="22533" name="AutoShape 78"/>
          <p:cNvSpPr>
            <a:spLocks noChangeArrowheads="1"/>
          </p:cNvSpPr>
          <p:nvPr/>
        </p:nvSpPr>
        <p:spPr bwMode="auto">
          <a:xfrm>
            <a:off x="165100" y="4208914"/>
            <a:ext cx="8712200" cy="2592387"/>
          </a:xfrm>
          <a:prstGeom prst="roundRect">
            <a:avLst>
              <a:gd name="adj" fmla="val 0"/>
            </a:avLst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eaLnBrk="0" hangingPunct="0"/>
            <a:endParaRPr lang="zh-CN" altLang="en-US" sz="1000" b="1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2534" name="AutoShape 78"/>
          <p:cNvSpPr>
            <a:spLocks noChangeArrowheads="1"/>
          </p:cNvSpPr>
          <p:nvPr/>
        </p:nvSpPr>
        <p:spPr bwMode="auto">
          <a:xfrm>
            <a:off x="173037" y="1722889"/>
            <a:ext cx="8553450" cy="1981200"/>
          </a:xfrm>
          <a:prstGeom prst="roundRect">
            <a:avLst>
              <a:gd name="adj" fmla="val 0"/>
            </a:avLst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eaLnBrk="0" hangingPunct="0"/>
            <a:endParaRPr lang="zh-CN" altLang="en-US" sz="1000" b="1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8592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477672" y="1011238"/>
            <a:ext cx="7776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altLang="zh-CN" sz="4000" dirty="0" smtClean="0">
                <a:solidFill>
                  <a:schemeClr val="tx1"/>
                </a:solidFill>
              </a:rPr>
              <a:t> </a:t>
            </a:r>
            <a:r>
              <a:rPr sz="3200" dirty="0" err="1" smtClean="0">
                <a:solidFill>
                  <a:schemeClr val="tx1"/>
                </a:solidFill>
              </a:rPr>
              <a:t>动物纤维</a:t>
            </a:r>
            <a:r>
              <a:rPr sz="3200" dirty="0" smtClean="0">
                <a:solidFill>
                  <a:schemeClr val="tx1"/>
                </a:solidFill>
              </a:rPr>
              <a:t> </a:t>
            </a:r>
            <a:r>
              <a:rPr sz="4000" dirty="0" smtClean="0">
                <a:solidFill>
                  <a:schemeClr val="tx1"/>
                </a:solidFill>
              </a:rPr>
              <a:t>                           </a:t>
            </a:r>
            <a:r>
              <a:rPr sz="4000" dirty="0" smtClean="0">
                <a:solidFill>
                  <a:schemeClr val="accent4"/>
                </a:solidFill>
              </a:rPr>
              <a:t>丝  </a:t>
            </a:r>
            <a:r>
              <a:rPr altLang="zh-CN" sz="4000" dirty="0" smtClean="0">
                <a:solidFill>
                  <a:schemeClr val="tx1"/>
                </a:solidFill>
              </a:rPr>
              <a:t>Silk</a:t>
            </a:r>
          </a:p>
        </p:txBody>
      </p:sp>
      <p:sp>
        <p:nvSpPr>
          <p:cNvPr id="77829" name="Rectangle 5"/>
          <p:cNvSpPr>
            <a:spLocks noGrp="1" noChangeArrowheads="1"/>
          </p:cNvSpPr>
          <p:nvPr>
            <p:ph idx="1"/>
          </p:nvPr>
        </p:nvSpPr>
        <p:spPr>
          <a:xfrm>
            <a:off x="382422" y="2078038"/>
            <a:ext cx="7881938" cy="15113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zh-CN" altLang="zh-CN" sz="2000" dirty="0" smtClean="0"/>
              <a:t>    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zh-CN" altLang="zh-CN" sz="2000" dirty="0" smtClean="0"/>
              <a:t>    </a:t>
            </a:r>
            <a:r>
              <a:rPr lang="zh-CN" sz="2000" b="1" dirty="0" smtClean="0"/>
              <a:t>优点：</a:t>
            </a:r>
            <a:r>
              <a:rPr lang="zh-CN" sz="2000" dirty="0" smtClean="0"/>
              <a:t>轻薄、合身、柔软、滑爽、透气、色彩绚丽，富有光</a:t>
            </a:r>
            <a:r>
              <a:rPr lang="zh-CN" altLang="zh-CN" sz="2000" dirty="0" smtClean="0"/>
              <a:t>泽，高贵典雅，穿著舒适。</a:t>
            </a:r>
            <a:endParaRPr lang="en-US" altLang="zh-CN" sz="2000" dirty="0" smtClean="0"/>
          </a:p>
          <a:p>
            <a:pPr algn="l" fontAlgn="auto">
              <a:spcAft>
                <a:spcPts val="0"/>
              </a:spcAft>
              <a:buFontTx/>
              <a:buNone/>
              <a:defRPr/>
            </a:pPr>
            <a:r>
              <a:rPr lang="en-US" altLang="zh-CN" sz="2000" dirty="0" smtClean="0">
                <a:solidFill>
                  <a:srgbClr val="44555F"/>
                </a:solidFill>
              </a:rPr>
              <a:t>     </a:t>
            </a:r>
            <a:r>
              <a:rPr lang="zh-CN" altLang="zh-CN" sz="2000" b="1" dirty="0" smtClean="0"/>
              <a:t>缺点：</a:t>
            </a:r>
            <a:r>
              <a:rPr lang="zh-CN" altLang="zh-CN" sz="2000" dirty="0" smtClean="0"/>
              <a:t>易生折皱，容易吸身、不够结实、褪色较快</a:t>
            </a:r>
            <a:endParaRPr lang="zh-CN" sz="2000" dirty="0" smtClean="0"/>
          </a:p>
        </p:txBody>
      </p:sp>
      <p:sp>
        <p:nvSpPr>
          <p:cNvPr id="23556" name="AutoShape 78"/>
          <p:cNvSpPr>
            <a:spLocks noChangeArrowheads="1"/>
          </p:cNvSpPr>
          <p:nvPr/>
        </p:nvSpPr>
        <p:spPr bwMode="auto">
          <a:xfrm>
            <a:off x="488785" y="4287838"/>
            <a:ext cx="8397875" cy="2447925"/>
          </a:xfrm>
          <a:prstGeom prst="roundRect">
            <a:avLst>
              <a:gd name="adj" fmla="val 0"/>
            </a:avLst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eaLnBrk="0" hangingPunct="0"/>
            <a:endParaRPr lang="zh-CN" altLang="en-US" sz="1000" b="1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3557" name="AutoShape 78"/>
          <p:cNvSpPr>
            <a:spLocks noChangeArrowheads="1"/>
          </p:cNvSpPr>
          <p:nvPr/>
        </p:nvSpPr>
        <p:spPr bwMode="auto">
          <a:xfrm>
            <a:off x="488785" y="2365375"/>
            <a:ext cx="8434387" cy="1584325"/>
          </a:xfrm>
          <a:prstGeom prst="roundRect">
            <a:avLst>
              <a:gd name="adj" fmla="val 0"/>
            </a:avLst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eaLnBrk="0" hangingPunct="0"/>
            <a:endParaRPr lang="zh-CN" altLang="en-US" sz="1000" b="1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3558" name="Rectangle 6"/>
          <p:cNvSpPr>
            <a:spLocks noGrp="1" noChangeArrowheads="1"/>
          </p:cNvSpPr>
          <p:nvPr/>
        </p:nvSpPr>
        <p:spPr bwMode="auto">
          <a:xfrm>
            <a:off x="4665497" y="2581275"/>
            <a:ext cx="4257675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zh-CN" altLang="zh-CN" sz="2800">
              <a:ea typeface="华文细黑" pitchFamily="2" charset="-122"/>
            </a:endParaRPr>
          </a:p>
        </p:txBody>
      </p:sp>
      <p:sp>
        <p:nvSpPr>
          <p:cNvPr id="23559" name="Rectangle 3"/>
          <p:cNvSpPr txBox="1">
            <a:spLocks noChangeArrowheads="1"/>
          </p:cNvSpPr>
          <p:nvPr/>
        </p:nvSpPr>
        <p:spPr bwMode="auto">
          <a:xfrm>
            <a:off x="560222" y="4452938"/>
            <a:ext cx="7869238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</a:pPr>
            <a:r>
              <a:rPr lang="zh-CN" altLang="zh-CN" sz="2400">
                <a:solidFill>
                  <a:schemeClr val="tx1"/>
                </a:solidFill>
                <a:ea typeface="华文细黑" pitchFamily="2" charset="-122"/>
              </a:rPr>
              <a:t> </a:t>
            </a:r>
            <a:r>
              <a:rPr lang="zh-CN" altLang="en-US" sz="2000" b="1">
                <a:solidFill>
                  <a:schemeClr val="tx1"/>
                </a:solidFill>
                <a:ea typeface="华文细黑" pitchFamily="2" charset="-122"/>
              </a:rPr>
              <a:t>洗涤方法：</a:t>
            </a:r>
            <a:endParaRPr lang="en-US" altLang="zh-CN" sz="2000" b="1">
              <a:solidFill>
                <a:schemeClr val="tx1"/>
              </a:solidFill>
              <a:ea typeface="华文细黑" pitchFamily="2" charset="-122"/>
            </a:endParaRPr>
          </a:p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</a:pPr>
            <a:r>
              <a:rPr lang="en-US" altLang="zh-CN">
                <a:solidFill>
                  <a:schemeClr val="tx1"/>
                </a:solidFill>
                <a:ea typeface="华文细黑" pitchFamily="2" charset="-122"/>
              </a:rPr>
              <a:t>  </a:t>
            </a:r>
            <a:r>
              <a:rPr lang="zh-CN" altLang="zh-CN">
                <a:solidFill>
                  <a:schemeClr val="tx1"/>
                </a:solidFill>
                <a:ea typeface="华文细黑" pitchFamily="2" charset="-122"/>
              </a:rPr>
              <a:t>A</a:t>
            </a:r>
            <a:r>
              <a:rPr lang="zh-CN" altLang="en-US">
                <a:solidFill>
                  <a:schemeClr val="tx1"/>
                </a:solidFill>
                <a:ea typeface="华文细黑" pitchFamily="2" charset="-122"/>
              </a:rPr>
              <a:t>、</a:t>
            </a:r>
            <a:r>
              <a:rPr lang="zh-CN">
                <a:solidFill>
                  <a:schemeClr val="tx1"/>
                </a:solidFill>
                <a:ea typeface="华文细黑" pitchFamily="2" charset="-122"/>
              </a:rPr>
              <a:t>将衣物在水中浸泡</a:t>
            </a:r>
            <a:r>
              <a:rPr lang="zh-CN" altLang="zh-CN">
                <a:solidFill>
                  <a:schemeClr val="tx1"/>
                </a:solidFill>
                <a:ea typeface="华文细黑" pitchFamily="2" charset="-122"/>
              </a:rPr>
              <a:t>10</a:t>
            </a:r>
            <a:r>
              <a:rPr lang="zh-CN">
                <a:solidFill>
                  <a:schemeClr val="tx1"/>
                </a:solidFill>
                <a:ea typeface="华文细黑" pitchFamily="2" charset="-122"/>
              </a:rPr>
              <a:t>分钟，可用中性洗涤剂。</a:t>
            </a:r>
            <a:endParaRPr lang="zh-CN" altLang="zh-CN">
              <a:solidFill>
                <a:schemeClr val="tx1"/>
              </a:solidFill>
              <a:ea typeface="华文细黑" pitchFamily="2" charset="-122"/>
            </a:endParaRPr>
          </a:p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</a:pPr>
            <a:r>
              <a:rPr lang="zh-CN" altLang="zh-CN">
                <a:solidFill>
                  <a:schemeClr val="tx1"/>
                </a:solidFill>
                <a:ea typeface="华文细黑" pitchFamily="2" charset="-122"/>
              </a:rPr>
              <a:t>  B </a:t>
            </a:r>
            <a:r>
              <a:rPr lang="zh-CN" altLang="en-US">
                <a:solidFill>
                  <a:schemeClr val="tx1"/>
                </a:solidFill>
                <a:ea typeface="华文细黑" pitchFamily="2" charset="-122"/>
              </a:rPr>
              <a:t>、</a:t>
            </a:r>
            <a:r>
              <a:rPr lang="zh-CN">
                <a:solidFill>
                  <a:schemeClr val="tx1"/>
                </a:solidFill>
                <a:ea typeface="华文细黑" pitchFamily="2" charset="-122"/>
              </a:rPr>
              <a:t>洗涤完毕，轻轻挤压水分，切忌拧绞。</a:t>
            </a:r>
            <a:endParaRPr lang="zh-CN" altLang="zh-CN">
              <a:solidFill>
                <a:schemeClr val="tx1"/>
              </a:solidFill>
              <a:ea typeface="华文细黑" pitchFamily="2" charset="-122"/>
            </a:endParaRPr>
          </a:p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</a:pPr>
            <a:r>
              <a:rPr lang="zh-CN" altLang="zh-CN">
                <a:solidFill>
                  <a:schemeClr val="tx1"/>
                </a:solidFill>
                <a:ea typeface="华文细黑" pitchFamily="2" charset="-122"/>
              </a:rPr>
              <a:t>  C</a:t>
            </a:r>
            <a:r>
              <a:rPr lang="zh-CN" altLang="en-US">
                <a:solidFill>
                  <a:schemeClr val="tx1"/>
                </a:solidFill>
                <a:ea typeface="华文细黑" pitchFamily="2" charset="-122"/>
              </a:rPr>
              <a:t>、</a:t>
            </a:r>
            <a:r>
              <a:rPr lang="zh-CN">
                <a:solidFill>
                  <a:schemeClr val="tx1"/>
                </a:solidFill>
                <a:ea typeface="华文细黑" pitchFamily="2" charset="-122"/>
              </a:rPr>
              <a:t>在阴凉通风处晾晒，不要在强日光下曝晒，更不宜烘干。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zh-CN" altLang="zh-CN" sz="2800">
              <a:ea typeface="华文细黑" pitchFamily="2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3803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523081" y="1027113"/>
            <a:ext cx="7776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z="4000" dirty="0" smtClean="0">
                <a:solidFill>
                  <a:schemeClr val="tx1"/>
                </a:solidFill>
              </a:rPr>
              <a:t> </a:t>
            </a:r>
            <a:r>
              <a:rPr sz="3200" dirty="0" err="1" smtClean="0">
                <a:solidFill>
                  <a:schemeClr val="tx1"/>
                </a:solidFill>
              </a:rPr>
              <a:t>化纤纤维</a:t>
            </a:r>
            <a:r>
              <a:rPr sz="4000" dirty="0" smtClean="0">
                <a:solidFill>
                  <a:schemeClr val="tx1"/>
                </a:solidFill>
              </a:rPr>
              <a:t>                        </a:t>
            </a:r>
            <a:r>
              <a:rPr sz="4000" dirty="0" err="1" smtClean="0">
                <a:solidFill>
                  <a:schemeClr val="accent4"/>
                </a:solidFill>
              </a:rPr>
              <a:t>涤纶</a:t>
            </a:r>
            <a:r>
              <a:rPr sz="4000" dirty="0" smtClean="0">
                <a:solidFill>
                  <a:schemeClr val="accent4"/>
                </a:solidFill>
              </a:rPr>
              <a:t>  </a:t>
            </a:r>
            <a:r>
              <a:rPr lang="en-US" altLang="zh-CN" sz="2400" dirty="0" smtClean="0">
                <a:solidFill>
                  <a:schemeClr val="tx1"/>
                </a:solidFill>
                <a:latin typeface="Calibri" pitchFamily="34" charset="0"/>
                <a:sym typeface="Calibri" pitchFamily="34" charset="0"/>
              </a:rPr>
              <a:t>Polyester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523081" y="2309813"/>
            <a:ext cx="8291513" cy="2447925"/>
          </a:xfrm>
        </p:spPr>
        <p:txBody>
          <a:bodyPr/>
          <a:lstStyle/>
          <a:p>
            <a:pPr>
              <a:buFontTx/>
              <a:buNone/>
            </a:pPr>
            <a:r>
              <a:rPr lang="zh-CN" altLang="zh-CN" sz="2000" b="1" smtClean="0"/>
              <a:t> </a:t>
            </a:r>
            <a:r>
              <a:rPr lang="zh-CN" sz="2000" b="1" smtClean="0"/>
              <a:t>优点： </a:t>
            </a:r>
            <a:r>
              <a:rPr lang="zh-CN" sz="2000" smtClean="0"/>
              <a:t>面料挺括，抗皱；强度大、耐磨；易洗快干，不虫蛀，不霉烂，</a:t>
            </a:r>
            <a:endParaRPr lang="en-US" altLang="zh-CN" sz="2000" smtClean="0"/>
          </a:p>
          <a:p>
            <a:pPr>
              <a:buFontTx/>
              <a:buNone/>
            </a:pPr>
            <a:r>
              <a:rPr lang="en-US" altLang="zh-CN" sz="2000" smtClean="0"/>
              <a:t>             </a:t>
            </a:r>
            <a:r>
              <a:rPr lang="zh-CN" sz="2000" smtClean="0"/>
              <a:t>易保</a:t>
            </a:r>
            <a:r>
              <a:rPr lang="zh-CN" altLang="zh-CN" sz="2000" smtClean="0"/>
              <a:t>管</a:t>
            </a:r>
            <a:endParaRPr lang="en-US" altLang="zh-CN" sz="2000" smtClean="0"/>
          </a:p>
          <a:p>
            <a:pPr>
              <a:buFontTx/>
              <a:buNone/>
            </a:pPr>
            <a:r>
              <a:rPr lang="zh-CN" altLang="zh-CN" sz="2000" smtClean="0">
                <a:solidFill>
                  <a:srgbClr val="44555F"/>
                </a:solidFill>
              </a:rPr>
              <a:t> </a:t>
            </a:r>
            <a:r>
              <a:rPr lang="zh-CN" altLang="zh-CN" sz="2000" b="1" smtClean="0"/>
              <a:t>缺点： </a:t>
            </a:r>
            <a:r>
              <a:rPr lang="zh-CN" altLang="zh-CN" sz="2000" smtClean="0"/>
              <a:t>吸湿透气性差；穿着不舒适，易吸尘；易起毛起球</a:t>
            </a:r>
            <a:endParaRPr lang="zh-CN" sz="2000" smtClean="0"/>
          </a:p>
        </p:txBody>
      </p:sp>
      <p:sp>
        <p:nvSpPr>
          <p:cNvPr id="24580" name="Rectangle 4"/>
          <p:cNvSpPr>
            <a:spLocks noGrp="1" noChangeArrowheads="1"/>
          </p:cNvSpPr>
          <p:nvPr/>
        </p:nvSpPr>
        <p:spPr bwMode="auto">
          <a:xfrm>
            <a:off x="499269" y="4338638"/>
            <a:ext cx="8386762" cy="243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zh-CN" altLang="zh-CN" sz="2800">
              <a:ea typeface="华文细黑" pitchFamily="2" charset="-122"/>
            </a:endParaRPr>
          </a:p>
        </p:txBody>
      </p:sp>
      <p:sp>
        <p:nvSpPr>
          <p:cNvPr id="24581" name="AutoShape 78"/>
          <p:cNvSpPr>
            <a:spLocks noChangeArrowheads="1"/>
          </p:cNvSpPr>
          <p:nvPr/>
        </p:nvSpPr>
        <p:spPr bwMode="auto">
          <a:xfrm>
            <a:off x="367506" y="2171700"/>
            <a:ext cx="8518525" cy="1504950"/>
          </a:xfrm>
          <a:prstGeom prst="roundRect">
            <a:avLst>
              <a:gd name="adj" fmla="val 0"/>
            </a:avLst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eaLnBrk="0" hangingPunct="0"/>
            <a:endParaRPr lang="zh-CN" altLang="en-US" sz="1000" b="1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4582" name="AutoShape 78"/>
          <p:cNvSpPr>
            <a:spLocks noChangeArrowheads="1"/>
          </p:cNvSpPr>
          <p:nvPr/>
        </p:nvSpPr>
        <p:spPr bwMode="auto">
          <a:xfrm>
            <a:off x="367506" y="4181475"/>
            <a:ext cx="8518525" cy="2305050"/>
          </a:xfrm>
          <a:prstGeom prst="roundRect">
            <a:avLst>
              <a:gd name="adj" fmla="val 0"/>
            </a:avLst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eaLnBrk="0" hangingPunct="0"/>
            <a:endParaRPr lang="zh-CN" altLang="en-US" sz="1000" b="1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4583" name="Rectangle 3"/>
          <p:cNvSpPr txBox="1">
            <a:spLocks noChangeArrowheads="1"/>
          </p:cNvSpPr>
          <p:nvPr/>
        </p:nvSpPr>
        <p:spPr bwMode="auto">
          <a:xfrm>
            <a:off x="523081" y="4181475"/>
            <a:ext cx="814705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</a:pPr>
            <a:r>
              <a:rPr lang="zh-CN" altLang="en-US" sz="2000" b="1">
                <a:solidFill>
                  <a:schemeClr val="tx1"/>
                </a:solidFill>
                <a:ea typeface="华文细黑" pitchFamily="2" charset="-122"/>
              </a:rPr>
              <a:t>洗涤方法：</a:t>
            </a:r>
            <a:endParaRPr lang="en-US" altLang="zh-CN" sz="2000" b="1">
              <a:solidFill>
                <a:schemeClr val="tx1"/>
              </a:solidFill>
              <a:ea typeface="华文细黑" pitchFamily="2" charset="-122"/>
            </a:endParaRPr>
          </a:p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</a:pPr>
            <a:r>
              <a:rPr lang="zh-CN" altLang="zh-CN" sz="2000">
                <a:solidFill>
                  <a:schemeClr val="tx1"/>
                </a:solidFill>
                <a:ea typeface="华文细黑" pitchFamily="2" charset="-122"/>
              </a:rPr>
              <a:t>A</a:t>
            </a:r>
            <a:r>
              <a:rPr lang="zh-CN" altLang="en-US" sz="2000">
                <a:solidFill>
                  <a:schemeClr val="tx1"/>
                </a:solidFill>
                <a:ea typeface="华文细黑" pitchFamily="2" charset="-122"/>
              </a:rPr>
              <a:t>、</a:t>
            </a:r>
            <a:r>
              <a:rPr lang="zh-CN" sz="2000">
                <a:solidFill>
                  <a:schemeClr val="tx1"/>
                </a:solidFill>
                <a:ea typeface="华文细黑" pitchFamily="2" charset="-122"/>
              </a:rPr>
              <a:t>先用冷水浸泡</a:t>
            </a:r>
            <a:r>
              <a:rPr lang="zh-CN" altLang="zh-CN" sz="2000">
                <a:solidFill>
                  <a:schemeClr val="tx1"/>
                </a:solidFill>
                <a:ea typeface="华文细黑" pitchFamily="2" charset="-122"/>
              </a:rPr>
              <a:t>15</a:t>
            </a:r>
            <a:r>
              <a:rPr lang="zh-CN" sz="2000">
                <a:solidFill>
                  <a:schemeClr val="tx1"/>
                </a:solidFill>
                <a:ea typeface="华文细黑" pitchFamily="2" charset="-122"/>
              </a:rPr>
              <a:t>分钟，然后用一般合成洗涤剂洗涤。</a:t>
            </a:r>
            <a:endParaRPr lang="zh-CN" altLang="zh-CN" sz="2000">
              <a:solidFill>
                <a:schemeClr val="tx1"/>
              </a:solidFill>
              <a:ea typeface="华文细黑" pitchFamily="2" charset="-122"/>
            </a:endParaRPr>
          </a:p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</a:pPr>
            <a:r>
              <a:rPr lang="zh-CN" altLang="zh-CN" sz="2000">
                <a:solidFill>
                  <a:schemeClr val="tx1"/>
                </a:solidFill>
                <a:ea typeface="华文细黑" pitchFamily="2" charset="-122"/>
              </a:rPr>
              <a:t>B</a:t>
            </a:r>
            <a:r>
              <a:rPr lang="zh-CN" altLang="en-US" sz="2000">
                <a:solidFill>
                  <a:schemeClr val="tx1"/>
                </a:solidFill>
                <a:ea typeface="华文细黑" pitchFamily="2" charset="-122"/>
              </a:rPr>
              <a:t>、</a:t>
            </a:r>
            <a:r>
              <a:rPr lang="zh-CN" sz="2000">
                <a:solidFill>
                  <a:schemeClr val="tx1"/>
                </a:solidFill>
                <a:ea typeface="华文细黑" pitchFamily="2" charset="-122"/>
              </a:rPr>
              <a:t>领口、袖口等脏部位可和毛刷刷洗。</a:t>
            </a:r>
          </a:p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</a:pPr>
            <a:r>
              <a:rPr lang="zh-CN" altLang="zh-CN" sz="2000">
                <a:solidFill>
                  <a:schemeClr val="tx1"/>
                </a:solidFill>
                <a:ea typeface="华文细黑" pitchFamily="2" charset="-122"/>
              </a:rPr>
              <a:t>C</a:t>
            </a:r>
            <a:r>
              <a:rPr lang="zh-CN" altLang="en-US" sz="2000">
                <a:solidFill>
                  <a:schemeClr val="tx1"/>
                </a:solidFill>
                <a:ea typeface="华文细黑" pitchFamily="2" charset="-122"/>
              </a:rPr>
              <a:t>、</a:t>
            </a:r>
            <a:r>
              <a:rPr lang="zh-CN" sz="2000">
                <a:solidFill>
                  <a:schemeClr val="tx1"/>
                </a:solidFill>
                <a:ea typeface="华文细黑" pitchFamily="2" charset="-122"/>
              </a:rPr>
              <a:t>洗后。可轻绞，在阴凉通风处吹干，以免起皱。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zh-CN" altLang="zh-CN" sz="2800">
              <a:ea typeface="华文细黑" pitchFamily="2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2036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776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altLang="zh-CN" smtClean="0">
                <a:solidFill>
                  <a:schemeClr val="accent4"/>
                </a:solidFill>
              </a:rPr>
              <a:t/>
            </a:r>
            <a:br>
              <a:rPr altLang="zh-CN" smtClean="0">
                <a:solidFill>
                  <a:schemeClr val="accent4"/>
                </a:solidFill>
              </a:rPr>
            </a:br>
            <a:r>
              <a:rPr smtClean="0">
                <a:solidFill>
                  <a:schemeClr val="accent4"/>
                </a:solidFill>
              </a:rPr>
              <a:t>洗涤标洗涤图形说明</a:t>
            </a:r>
            <a:br>
              <a:rPr smtClean="0">
                <a:solidFill>
                  <a:schemeClr val="accent4"/>
                </a:solidFill>
              </a:rPr>
            </a:br>
            <a:endParaRPr smtClean="0">
              <a:solidFill>
                <a:schemeClr val="accent4"/>
              </a:solidFill>
            </a:endParaRPr>
          </a:p>
        </p:txBody>
      </p:sp>
      <p:pic>
        <p:nvPicPr>
          <p:cNvPr id="25603" name="Picture 3" descr="图形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" t="-5315" r="-1385" b="2"/>
          <a:stretch>
            <a:fillRect/>
          </a:stretch>
        </p:blipFill>
        <p:spPr>
          <a:xfrm>
            <a:off x="647700" y="1770063"/>
            <a:ext cx="8140700" cy="3819525"/>
          </a:xfrm>
        </p:spPr>
      </p:pic>
    </p:spTree>
    <p:extLst>
      <p:ext uri="{BB962C8B-B14F-4D97-AF65-F5344CB8AC3E}">
        <p14:creationId xmlns="" xmlns:p14="http://schemas.microsoft.com/office/powerpoint/2010/main" val="306825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FDEF3"/>
      </a:accent1>
      <a:accent2>
        <a:srgbClr val="333399"/>
      </a:accent2>
      <a:accent3>
        <a:srgbClr val="FFFFFF"/>
      </a:accent3>
      <a:accent4>
        <a:srgbClr val="000000"/>
      </a:accent4>
      <a:accent5>
        <a:srgbClr val="E4ECF8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FDEF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4ECF8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9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937</TotalTime>
  <Pages>0</Pages>
  <Words>723</Words>
  <Characters>0</Characters>
  <Application>Microsoft Office PowerPoint</Application>
  <DocSecurity>0</DocSecurity>
  <PresentationFormat>全屏显示(4:3)</PresentationFormat>
  <Lines>0</Lines>
  <Paragraphs>64</Paragraphs>
  <Slides>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默认设计模板</vt:lpstr>
      <vt:lpstr>服饰洗涤专业知识</vt:lpstr>
      <vt:lpstr>常见的洗涤品</vt:lpstr>
      <vt:lpstr> 植物纤维                        棉  Cotton</vt:lpstr>
      <vt:lpstr>  植物纤维                       麻   Fibre</vt:lpstr>
      <vt:lpstr>  动物纤维                           毛   Wool</vt:lpstr>
      <vt:lpstr> 动物纤维                            丝  Silk</vt:lpstr>
      <vt:lpstr> 化纤纤维                        涤纶  Polyester</vt:lpstr>
      <vt:lpstr> 洗涤标洗涤图形说明 </vt:lpstr>
    </vt:vector>
  </TitlesOfParts>
  <LinksUpToDate>false</LinksUpToDate>
  <CharactersWithSpaces>0</CharactersWithSpaces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acer</cp:lastModifiedBy>
  <cp:revision>273</cp:revision>
  <dcterms:created xsi:type="dcterms:W3CDTF">2013-01-25T01:44:32Z</dcterms:created>
  <dcterms:modified xsi:type="dcterms:W3CDTF">2015-01-28T02:12:36Z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2052-9.1.0.4843</vt:lpwstr>
  </property>
</Properties>
</file>