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325" r:id="rId3"/>
    <p:sldId id="326" r:id="rId4"/>
    <p:sldId id="327" r:id="rId5"/>
    <p:sldId id="328" r:id="rId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A2"/>
    <a:srgbClr val="0057C4"/>
    <a:srgbClr val="000099"/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86" y="-78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26675" cy="737266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39AD3F-6C6C-4851-AD01-882452786672}" type="datetimeFigureOut">
              <a:rPr lang="zh-CN" altLang="en-US"/>
              <a:pPr>
                <a:defRPr/>
              </a:pPr>
              <a:t>2015/1/28</a:t>
            </a:fld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9CBECF-E7BF-4927-9E32-AD04E4B3C1E0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4275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1227138" y="2351088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6600">
                <a:solidFill>
                  <a:srgbClr val="0048A2"/>
                </a:solidFill>
                <a:ea typeface="方正兰亭粗黑简体" charset="-122"/>
              </a:defRPr>
            </a:lvl1pPr>
          </a:lstStyle>
          <a:p>
            <a:r>
              <a:rPr lang="zh-CN"/>
              <a:t>唐诗宋词元曲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7225" y="4175125"/>
            <a:ext cx="6400800" cy="1752600"/>
          </a:xfrm>
        </p:spPr>
        <p:txBody>
          <a:bodyPr/>
          <a:lstStyle>
            <a:lvl1pPr marL="0" indent="0">
              <a:defRPr sz="2400">
                <a:latin typeface="方正兰亭细黑_GBK" charset="-122"/>
                <a:ea typeface="方正兰亭细黑_GBK" charset="-122"/>
              </a:defRPr>
            </a:lvl1pPr>
          </a:lstStyle>
          <a:p>
            <a:r>
              <a:rPr lang="zh-CN"/>
              <a:t>授课教师</a:t>
            </a:r>
            <a:r>
              <a:rPr lang="zh-CN" altLang="zh-CN"/>
              <a:t>/</a:t>
            </a:r>
            <a:r>
              <a:rPr lang="zh-CN"/>
              <a:t>某某某</a:t>
            </a:r>
          </a:p>
          <a:p>
            <a:r>
              <a:rPr lang="zh-CN" altLang="zh-CN"/>
              <a:t>2013.02.28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485B224-D2C1-408E-8A1F-511988CCB4C9}" type="slidenum">
              <a:rPr lang="zh-CN" altLang="en-US"/>
              <a:pPr/>
              <a:t>‹#›</a:t>
            </a:fld>
            <a:endParaRPr lang="en-US" sz="1800"/>
          </a:p>
        </p:txBody>
      </p:sp>
    </p:spTree>
    <p:extLst>
      <p:ext uri="{BB962C8B-B14F-4D97-AF65-F5344CB8AC3E}">
        <p14:creationId xmlns="" xmlns:p14="http://schemas.microsoft.com/office/powerpoint/2010/main" val="1819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添加内容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1112293" y="2351088"/>
            <a:ext cx="7772400" cy="1470025"/>
          </a:xfrm>
          <a:noFill/>
        </p:spPr>
        <p:txBody>
          <a:bodyPr/>
          <a:lstStyle/>
          <a:p>
            <a:pPr eaLnBrk="1" hangingPunct="1">
              <a:lnSpc>
                <a:spcPct val="170000"/>
              </a:lnSpc>
              <a:defRPr/>
            </a:pPr>
            <a:r>
              <a:rPr lang="zh-CN" altLang="en-US" sz="4800" b="1" dirty="0">
                <a:latin typeface="仿宋" pitchFamily="49" charset="-122"/>
                <a:ea typeface="仿宋" pitchFamily="49" charset="-122"/>
              </a:rPr>
              <a:t>服装面料种类</a:t>
            </a:r>
            <a:r>
              <a:rPr lang="zh-CN" altLang="en-US" sz="4800" b="1" dirty="0" smtClean="0">
                <a:latin typeface="仿宋" pitchFamily="49" charset="-122"/>
                <a:ea typeface="仿宋" pitchFamily="49" charset="-122"/>
              </a:rPr>
              <a:t>专业知识（一）</a:t>
            </a:r>
            <a:endParaRPr lang="en-US" altLang="zh-CN" sz="4800" b="1" dirty="0">
              <a:solidFill>
                <a:schemeClr val="tx1"/>
              </a:solidFill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79625" y="4327525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None/>
              <a:defRPr/>
            </a:pPr>
            <a:r>
              <a:rPr lang="zh-CN" altLang="en-US" sz="2400" kern="0" dirty="0">
                <a:solidFill>
                  <a:schemeClr val="accent1">
                    <a:lumMod val="25000"/>
                  </a:schemeClr>
                </a:solidFill>
                <a:latin typeface="方正兰亭细黑_GBK" charset="-122"/>
                <a:ea typeface="方正兰亭细黑_GBK" charset="-122"/>
              </a:rPr>
              <a:t>                  </a:t>
            </a:r>
            <a:r>
              <a:rPr lang="zh-CN" altLang="en-US" sz="2400" kern="0" dirty="0">
                <a:latin typeface="方正兰亭细黑_GBK" charset="-122"/>
                <a:ea typeface="方正兰亭细黑_GBK" charset="-122"/>
              </a:rPr>
              <a:t>授课教师：  何   薇</a:t>
            </a:r>
          </a:p>
          <a:p>
            <a:pPr>
              <a:spcBef>
                <a:spcPct val="20000"/>
              </a:spcBef>
              <a:buFontTx/>
              <a:buNone/>
              <a:defRPr/>
            </a:pPr>
            <a:r>
              <a:rPr lang="zh-CN" altLang="en-US" sz="2400" kern="0" dirty="0">
                <a:latin typeface="方正兰亭细黑_GBK" charset="-122"/>
                <a:ea typeface="方正兰亭细黑_GBK" charset="-122"/>
              </a:rPr>
              <a:t>                  授课班级：服</a:t>
            </a: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展</a:t>
            </a:r>
            <a:r>
              <a:rPr lang="en-US" altLang="zh-CN" sz="2400" kern="0" dirty="0" smtClean="0">
                <a:latin typeface="方正兰亭细黑_GBK" charset="-122"/>
                <a:ea typeface="方正兰亭细黑_GBK" charset="-122"/>
              </a:rPr>
              <a:t>131</a:t>
            </a: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、</a:t>
            </a:r>
            <a:r>
              <a:rPr lang="en-US" altLang="zh-CN" sz="2400" kern="0" dirty="0" smtClean="0">
                <a:latin typeface="方正兰亭细黑_GBK" charset="-122"/>
                <a:ea typeface="方正兰亭细黑_GBK" charset="-122"/>
              </a:rPr>
              <a:t>132</a:t>
            </a: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班</a:t>
            </a:r>
          </a:p>
          <a:p>
            <a:pPr>
              <a:spcBef>
                <a:spcPct val="20000"/>
              </a:spcBef>
              <a:buFontTx/>
              <a:buNone/>
              <a:defRPr/>
            </a:pP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                  授课时间：</a:t>
            </a:r>
            <a:endParaRPr lang="zh-CN" altLang="en-US" sz="2400" kern="0" dirty="0">
              <a:latin typeface="方正兰亭细黑_GBK" charset="-122"/>
              <a:ea typeface="方正兰亭细黑_GBK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012" y="1168093"/>
            <a:ext cx="8516203" cy="906367"/>
          </a:xfrm>
        </p:spPr>
        <p:txBody>
          <a:bodyPr>
            <a:noAutofit/>
          </a:bodyPr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en-US" altLang="zh-CN" sz="4800" dirty="0">
                <a:solidFill>
                  <a:schemeClr val="tx1"/>
                </a:solidFill>
                <a:latin typeface="+mn-ea"/>
                <a:ea typeface="+mn-ea"/>
              </a:rPr>
              <a:t>PART 1</a:t>
            </a:r>
            <a:r>
              <a:rPr lang="en-US" altLang="zh-CN" sz="6000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zh-CN" altLang="en-US" sz="4800" dirty="0" smtClean="0">
                <a:solidFill>
                  <a:schemeClr val="tx1"/>
                </a:solidFill>
                <a:latin typeface="+mn-ea"/>
                <a:ea typeface="+mn-ea"/>
              </a:rPr>
              <a:t>常见面料特征</a:t>
            </a:r>
            <a:endParaRPr lang="zh-CN" altLang="en-US" sz="4800" b="1" kern="1200" spc="50" dirty="0">
              <a:ln w="12700">
                <a:noFill/>
                <a:prstDash val="solid"/>
              </a:ln>
              <a:solidFill>
                <a:schemeClr val="tx1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58236" y="2633640"/>
            <a:ext cx="2590800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indent="-457200" algn="l">
              <a:buFontTx/>
              <a:buChar char="•"/>
            </a:pPr>
            <a:r>
              <a:rPr lang="zh-CN" altLang="zh-CN" b="1" dirty="0" smtClean="0"/>
              <a:t> </a:t>
            </a:r>
            <a:r>
              <a:rPr lang="zh-CN" b="1" dirty="0" smtClean="0"/>
              <a:t>棉</a:t>
            </a:r>
          </a:p>
          <a:p>
            <a:pPr marL="457200" indent="-457200" algn="l">
              <a:buFontTx/>
              <a:buChar char="•"/>
            </a:pPr>
            <a:r>
              <a:rPr lang="zh-CN" altLang="zh-CN" b="1" dirty="0" smtClean="0"/>
              <a:t> </a:t>
            </a:r>
            <a:r>
              <a:rPr lang="zh-CN" b="1" dirty="0" smtClean="0"/>
              <a:t>麻</a:t>
            </a:r>
          </a:p>
          <a:p>
            <a:pPr marL="457200" indent="-457200" algn="l">
              <a:buFontTx/>
              <a:buChar char="•"/>
            </a:pPr>
            <a:r>
              <a:rPr lang="zh-CN" altLang="zh-CN" b="1" dirty="0" smtClean="0"/>
              <a:t> </a:t>
            </a:r>
            <a:r>
              <a:rPr lang="zh-CN" b="1" dirty="0" smtClean="0"/>
              <a:t>羊毛</a:t>
            </a:r>
          </a:p>
          <a:p>
            <a:pPr marL="457200" indent="-457200" algn="l">
              <a:buFontTx/>
              <a:buChar char="•"/>
            </a:pPr>
            <a:r>
              <a:rPr lang="zh-CN" altLang="zh-CN" b="1" dirty="0" smtClean="0"/>
              <a:t> </a:t>
            </a:r>
            <a:r>
              <a:rPr lang="zh-CN" b="1" dirty="0" smtClean="0"/>
              <a:t>丝</a:t>
            </a:r>
          </a:p>
          <a:p>
            <a:pPr marL="457200" indent="-457200" algn="l">
              <a:buFontTx/>
              <a:buChar char="•"/>
            </a:pPr>
            <a:r>
              <a:rPr lang="zh-CN" altLang="zh-CN" b="1" dirty="0" smtClean="0"/>
              <a:t> </a:t>
            </a:r>
            <a:r>
              <a:rPr lang="zh-CN" b="1" dirty="0" smtClean="0"/>
              <a:t>涤纶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矩形 22"/>
          <p:cNvSpPr>
            <a:spLocks noChangeArrowheads="1"/>
          </p:cNvSpPr>
          <p:nvPr/>
        </p:nvSpPr>
        <p:spPr bwMode="auto">
          <a:xfrm>
            <a:off x="571500" y="928688"/>
            <a:ext cx="2622550" cy="4572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常见纤维面料特征</a:t>
            </a:r>
            <a:endParaRPr lang="zh-CN" altLang="en-US" dirty="0"/>
          </a:p>
        </p:txBody>
      </p:sp>
      <p:graphicFrame>
        <p:nvGraphicFramePr>
          <p:cNvPr id="13315" name="Group 4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4504682"/>
              </p:ext>
            </p:extLst>
          </p:nvPr>
        </p:nvGraphicFramePr>
        <p:xfrm>
          <a:off x="214313" y="1628775"/>
          <a:ext cx="8786812" cy="4602165"/>
        </p:xfrm>
        <a:graphic>
          <a:graphicData uri="http://schemas.openxmlformats.org/drawingml/2006/table">
            <a:tbl>
              <a:tblPr/>
              <a:tblGrid>
                <a:gridCol w="828675"/>
                <a:gridCol w="7958137"/>
              </a:tblGrid>
              <a:tr h="493713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纤维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感官特征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棉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</a:t>
                      </a:r>
                      <a:r>
                        <a:rPr kumimoji="0" lang="zh-CN" alt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柔软但不光滑，坯布布面有棉结杂质，易皱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麻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</a:t>
                      </a:r>
                      <a:r>
                        <a:rPr kumimoji="0" lang="zh-CN" alt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硬挺而凉爽，不贴身，但有时有刺痒感，易皱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毛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</a:t>
                      </a:r>
                      <a:r>
                        <a:rPr kumimoji="0" lang="zh-CN" alt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手感丰满，富有弹性。精纺呢绒呢面光洁平整，织纹清晰，光泽柔和，手感柔糯，弹性好，有身骨；粗纺呢绒呢面丰厚，紧密柔软，有弹性，有瞟光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丝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</a:t>
                      </a:r>
                      <a:r>
                        <a:rPr kumimoji="0" lang="zh-CN" alt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手感柔软，光泽柔和、优雅，绸面明亮，色泽鲜艳华丽，绸身细薄飘逸，易皱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粘胶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</a:t>
                      </a:r>
                      <a:r>
                        <a:rPr kumimoji="0" lang="zh-CN" alt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手感柔软，但缺乏身骨，比棉织物更易折皱，不及蚕丝清爽。湿强大大低于干强，有刺眼的白色光泽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涤纶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</a:t>
                      </a:r>
                      <a:r>
                        <a:rPr kumimoji="0" lang="zh-CN" alt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手感挺爽，强力大，弹性好，不易起结，在阳光下有闪光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锦纶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</a:t>
                      </a:r>
                      <a:r>
                        <a:rPr kumimoji="0" lang="zh-CN" alt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有蜡光，强力大，弹性好，手感比涤纶糯滑，但易起皱变形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腈纶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</a:t>
                      </a:r>
                      <a:r>
                        <a:rPr kumimoji="0" lang="zh-CN" alt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手感蓬松，伸缩性好，类似毛织物，但更轻盈温暖，缺乏活络，易起毛起球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维纶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</a:t>
                      </a:r>
                      <a:r>
                        <a:rPr kumimoji="0" lang="zh-CN" alt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类似棉织物，但不及棉织物细柔，色泽不鲜艳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氨纶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具有非常大的弹力，在室温下可拉伸至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5</a:t>
                      </a:r>
                      <a:r>
                        <a:rPr kumimoji="0" lang="zh-CN" alt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倍以上，回弹率仍在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95%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2440" marR="2440" marT="244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5557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22"/>
          <p:cNvSpPr>
            <a:spLocks noChangeArrowheads="1"/>
          </p:cNvSpPr>
          <p:nvPr/>
        </p:nvSpPr>
        <p:spPr bwMode="auto">
          <a:xfrm>
            <a:off x="571500" y="928688"/>
            <a:ext cx="2927350" cy="4572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chemeClr val="tx2"/>
                </a:solidFill>
                <a:sym typeface="Arial" pitchFamily="34" charset="0"/>
              </a:rPr>
              <a:t>燃烧法</a:t>
            </a:r>
            <a:r>
              <a:rPr lang="zh-CN" altLang="en-US" sz="2400">
                <a:solidFill>
                  <a:srgbClr val="953735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鉴别常见纤维</a:t>
            </a:r>
            <a:endParaRPr lang="zh-CN" altLang="en-US"/>
          </a:p>
        </p:txBody>
      </p:sp>
      <p:sp>
        <p:nvSpPr>
          <p:cNvPr id="14339" name="矩形 7"/>
          <p:cNvSpPr>
            <a:spLocks noChangeArrowheads="1"/>
          </p:cNvSpPr>
          <p:nvPr/>
        </p:nvSpPr>
        <p:spPr bwMode="auto">
          <a:xfrm>
            <a:off x="1143000" y="5783263"/>
            <a:ext cx="7215188" cy="646112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      </a:t>
            </a:r>
            <a:r>
              <a:rPr lang="zh-CN" altLang="en-US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燃烧方法只适用于纯纺的或交织产品，对于混纺、包芯纱产品及经过防火整理的产品则不适用。</a:t>
            </a:r>
            <a:endParaRPr lang="zh-CN" altLang="en-US"/>
          </a:p>
        </p:txBody>
      </p:sp>
      <p:sp>
        <p:nvSpPr>
          <p:cNvPr id="14340" name="十字星 9"/>
          <p:cNvSpPr>
            <a:spLocks noChangeArrowheads="1"/>
          </p:cNvSpPr>
          <p:nvPr/>
        </p:nvSpPr>
        <p:spPr bwMode="auto">
          <a:xfrm>
            <a:off x="1285875" y="5807075"/>
            <a:ext cx="285750" cy="285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9B2D2A"/>
              </a:gs>
              <a:gs pos="79999">
                <a:srgbClr val="CB3D3A"/>
              </a:gs>
              <a:gs pos="100000">
                <a:srgbClr val="CE3B37"/>
              </a:gs>
            </a:gsLst>
            <a:lin ang="5400000" scaled="1"/>
          </a:gradFill>
          <a:ln w="9525" cmpd="sng">
            <a:solidFill>
              <a:srgbClr val="BE4B48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graphicFrame>
        <p:nvGraphicFramePr>
          <p:cNvPr id="14341" name="Group 85"/>
          <p:cNvGraphicFramePr>
            <a:graphicFrameLocks noGrp="1"/>
          </p:cNvGraphicFramePr>
          <p:nvPr/>
        </p:nvGraphicFramePr>
        <p:xfrm>
          <a:off x="357188" y="1628775"/>
          <a:ext cx="8429625" cy="3931603"/>
        </p:xfrm>
        <a:graphic>
          <a:graphicData uri="http://schemas.openxmlformats.org/drawingml/2006/table">
            <a:tbl>
              <a:tblPr/>
              <a:tblGrid>
                <a:gridCol w="1046162"/>
                <a:gridCol w="1477963"/>
                <a:gridCol w="1476375"/>
                <a:gridCol w="1476375"/>
                <a:gridCol w="1476375"/>
                <a:gridCol w="1476375"/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纤维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靠近火焰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接触火焰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离开火焰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气味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灰烬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棉、麻、粘胶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不熔不缩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燃烧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继续燃烧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烧纸气味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松软灰白色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>
                        <a:alpha val="50000"/>
                      </a:srgb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丝、毛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卷缩且燃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燃烧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继续缓慢燃烧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烧毛发味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黑球易碎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>
                        <a:alpha val="50000"/>
                      </a:srgb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涤纶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熔融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熔融并燃烧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缓慢燃烧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微弱沥青气昧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黄褐色硬块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锦纶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熔融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熔融并燃烧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不能延烧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芹菜气味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坚硬浅棕色圆珠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腈纶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熔融、迅速着火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很快熔融并燃烧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继续燃烧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特殊臭昧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不定形黑褐色硬块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维纶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熔融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很快熔融并燃烧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继续燃烧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略有甜昧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不定形黑褐色硬块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丙纶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很快收缩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熔融并燃烧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缓慢燃烧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微弱沥青气昧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黄褐色硬块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氯纶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熔融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熔融燃烧冒黑烟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自灭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刺鼻气味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深棕色硬块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799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矩形 22"/>
          <p:cNvSpPr>
            <a:spLocks noChangeArrowheads="1"/>
          </p:cNvSpPr>
          <p:nvPr/>
        </p:nvSpPr>
        <p:spPr bwMode="auto">
          <a:xfrm>
            <a:off x="571500" y="928688"/>
            <a:ext cx="3232150" cy="4572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chemeClr val="tx2"/>
                </a:solidFill>
                <a:sym typeface="Arial" pitchFamily="34" charset="0"/>
              </a:rPr>
              <a:t>常用纤维的性能优缺点</a:t>
            </a:r>
            <a:endParaRPr lang="zh-CN" altLang="en-US" sz="2400">
              <a:solidFill>
                <a:srgbClr val="953735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graphicFrame>
        <p:nvGraphicFramePr>
          <p:cNvPr id="12291" name="Group 61"/>
          <p:cNvGraphicFramePr>
            <a:graphicFrameLocks noGrp="1"/>
          </p:cNvGraphicFramePr>
          <p:nvPr/>
        </p:nvGraphicFramePr>
        <p:xfrm>
          <a:off x="500063" y="1558925"/>
          <a:ext cx="8215312" cy="4394203"/>
        </p:xfrm>
        <a:graphic>
          <a:graphicData uri="http://schemas.openxmlformats.org/drawingml/2006/table">
            <a:tbl>
              <a:tblPr/>
              <a:tblGrid>
                <a:gridCol w="822325"/>
                <a:gridCol w="4386262"/>
                <a:gridCol w="300672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纤维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优点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缺点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棉</a:t>
                      </a:r>
                      <a:endParaRPr kumimoji="0" 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吸湿性好，湿强高，耐洗，柔软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弹性差、易起皱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麻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导热性好，吸湿性好，湿强高，耐洗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伸长小，易起皱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毛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保暖性好，吸湿性好，弹性好           缩绒性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不耐碱，紫外线下易泛黄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丝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具有独特的光泽，吸湿性好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不耐碱，紫外线下易泛黄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粘胶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吸湿性好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湿强度小，不耐洗，易起皱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醋酯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由设计与工艺定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由设计与工艺定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涤纶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具有丝的手感和光泽．有弹性，热可塑性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吸湿差，易产生静电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锦纶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轻，强度高，耐磨性好，耐药品性能好，不易起皱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白色锦纶在紫外线下易泛黄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腈纶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耐日光性好，有毛感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耐热性差，易起球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丙纶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轻，强度高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耐热性差、染色性差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氨纶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伸缩性大，拉伸强力、屈曲、耐磨性比橡胶好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     </a:t>
                      </a:r>
                      <a:r>
                        <a:rPr kumimoji="0" lang="zh-CN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sym typeface="微软雅黑" pitchFamily="34" charset="-122"/>
                        </a:rPr>
                        <a:t>不耐漂白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楷体_GB2312" charset="-122"/>
                        <a:sym typeface="Arial" pitchFamily="34" charset="0"/>
                      </a:endParaRPr>
                    </a:p>
                  </a:txBody>
                  <a:tcPr marL="5168" marR="5168" marT="51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092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</TotalTime>
  <Pages>0</Pages>
  <Words>671</Words>
  <Characters>0</Characters>
  <Application>Microsoft Office PowerPoint</Application>
  <DocSecurity>0</DocSecurity>
  <PresentationFormat>全屏显示(4:3)</PresentationFormat>
  <Lines>0</Lines>
  <Paragraphs>126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默认设计模板</vt:lpstr>
      <vt:lpstr>服装面料种类专业知识（一）</vt:lpstr>
      <vt:lpstr>PART 1 常见面料特征</vt:lpstr>
      <vt:lpstr>幻灯片 3</vt:lpstr>
      <vt:lpstr>幻灯片 4</vt:lpstr>
      <vt:lpstr>幻灯片 5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acer</cp:lastModifiedBy>
  <cp:revision>271</cp:revision>
  <dcterms:created xsi:type="dcterms:W3CDTF">2013-01-25T01:44:32Z</dcterms:created>
  <dcterms:modified xsi:type="dcterms:W3CDTF">2015-01-28T02:46:07Z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2052-9.1.0.4843</vt:lpwstr>
  </property>
</Properties>
</file>