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A2"/>
    <a:srgbClr val="0057C4"/>
    <a:srgbClr val="000099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7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26675" cy="73726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39AD3F-6C6C-4851-AD01-882452786672}" type="datetimeFigureOut">
              <a:rPr lang="zh-CN" altLang="en-US"/>
              <a:pPr>
                <a:defRPr/>
              </a:pPr>
              <a:t>2015/1/28</a:t>
            </a:fld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9CBECF-E7BF-4927-9E32-AD04E4B3C1E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4275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227138" y="2351088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6600">
                <a:solidFill>
                  <a:srgbClr val="0048A2"/>
                </a:solidFill>
                <a:ea typeface="方正兰亭粗黑简体" charset="-122"/>
              </a:defRPr>
            </a:lvl1pPr>
          </a:lstStyle>
          <a:p>
            <a:r>
              <a:rPr lang="zh-CN"/>
              <a:t>唐诗宋词元曲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7225" y="4175125"/>
            <a:ext cx="6400800" cy="1752600"/>
          </a:xfrm>
        </p:spPr>
        <p:txBody>
          <a:bodyPr/>
          <a:lstStyle>
            <a:lvl1pPr marL="0" indent="0">
              <a:defRPr sz="2400">
                <a:latin typeface="方正兰亭细黑_GBK" charset="-122"/>
                <a:ea typeface="方正兰亭细黑_GBK" charset="-122"/>
              </a:defRPr>
            </a:lvl1pPr>
          </a:lstStyle>
          <a:p>
            <a:r>
              <a:rPr lang="zh-CN"/>
              <a:t>授课教师</a:t>
            </a:r>
            <a:r>
              <a:rPr lang="zh-CN" altLang="zh-CN"/>
              <a:t>/</a:t>
            </a:r>
            <a:r>
              <a:rPr lang="zh-CN"/>
              <a:t>某某某</a:t>
            </a:r>
          </a:p>
          <a:p>
            <a:r>
              <a:rPr lang="zh-CN" altLang="zh-CN"/>
              <a:t>2013.02.28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添加内容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70000"/>
              </a:lnSpc>
              <a:defRPr/>
            </a:pPr>
            <a:r>
              <a:rPr lang="zh-CN" alt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服饰</a:t>
            </a:r>
            <a:r>
              <a:rPr lang="zh-CN" alt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保养</a:t>
            </a:r>
            <a:r>
              <a:rPr lang="zh-CN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专业知识</a:t>
            </a:r>
            <a:endParaRPr lang="en-US" altLang="zh-CN" sz="5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79625" y="432752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None/>
              <a:defRPr/>
            </a:pPr>
            <a:r>
              <a:rPr lang="zh-CN" altLang="en-US" sz="2400" kern="0" dirty="0">
                <a:solidFill>
                  <a:schemeClr val="accent1">
                    <a:lumMod val="25000"/>
                  </a:schemeClr>
                </a:solidFill>
                <a:latin typeface="方正兰亭细黑_GBK" charset="-122"/>
                <a:ea typeface="方正兰亭细黑_GBK" charset="-122"/>
              </a:rPr>
              <a:t>                  </a:t>
            </a:r>
            <a:r>
              <a:rPr lang="zh-CN" altLang="en-US" sz="2400" kern="0" dirty="0">
                <a:latin typeface="方正兰亭细黑_GBK" charset="-122"/>
                <a:ea typeface="方正兰亭细黑_GBK" charset="-122"/>
              </a:rPr>
              <a:t>授课教师：  何   薇</a:t>
            </a:r>
          </a:p>
          <a:p>
            <a:pPr>
              <a:spcBef>
                <a:spcPct val="20000"/>
              </a:spcBef>
              <a:buFontTx/>
              <a:buNone/>
              <a:defRPr/>
            </a:pPr>
            <a:r>
              <a:rPr lang="zh-CN" altLang="en-US" sz="2400" kern="0" dirty="0">
                <a:latin typeface="方正兰亭细黑_GBK" charset="-122"/>
                <a:ea typeface="方正兰亭细黑_GBK" charset="-122"/>
              </a:rPr>
              <a:t>                  授课班级：服</a:t>
            </a:r>
            <a:r>
              <a:rPr lang="zh-CN" altLang="en-US" sz="2400" kern="0" dirty="0" smtClean="0">
                <a:latin typeface="方正兰亭细黑_GBK" charset="-122"/>
                <a:ea typeface="方正兰亭细黑_GBK" charset="-122"/>
              </a:rPr>
              <a:t>展</a:t>
            </a:r>
            <a:r>
              <a:rPr lang="en-US" altLang="zh-CN" sz="2400" kern="0" dirty="0" smtClean="0">
                <a:latin typeface="方正兰亭细黑_GBK" charset="-122"/>
                <a:ea typeface="方正兰亭细黑_GBK" charset="-122"/>
              </a:rPr>
              <a:t>131</a:t>
            </a:r>
            <a:r>
              <a:rPr lang="zh-CN" altLang="en-US" sz="2400" kern="0" dirty="0" smtClean="0">
                <a:latin typeface="方正兰亭细黑_GBK" charset="-122"/>
                <a:ea typeface="方正兰亭细黑_GBK" charset="-122"/>
              </a:rPr>
              <a:t>、</a:t>
            </a:r>
            <a:r>
              <a:rPr lang="en-US" altLang="zh-CN" sz="2400" kern="0" dirty="0" smtClean="0">
                <a:latin typeface="方正兰亭细黑_GBK" charset="-122"/>
                <a:ea typeface="方正兰亭细黑_GBK" charset="-122"/>
              </a:rPr>
              <a:t>132</a:t>
            </a:r>
            <a:r>
              <a:rPr lang="zh-CN" altLang="en-US" sz="2400" kern="0" dirty="0" smtClean="0">
                <a:latin typeface="方正兰亭细黑_GBK" charset="-122"/>
                <a:ea typeface="方正兰亭细黑_GBK" charset="-122"/>
              </a:rPr>
              <a:t>班</a:t>
            </a:r>
          </a:p>
          <a:p>
            <a:pPr>
              <a:spcBef>
                <a:spcPct val="20000"/>
              </a:spcBef>
              <a:buFontTx/>
              <a:buNone/>
              <a:defRPr/>
            </a:pPr>
            <a:r>
              <a:rPr lang="zh-CN" altLang="en-US" sz="2400" kern="0" dirty="0" smtClean="0">
                <a:latin typeface="方正兰亭细黑_GBK" charset="-122"/>
                <a:ea typeface="方正兰亭细黑_GBK" charset="-122"/>
              </a:rPr>
              <a:t>                  授课时间：</a:t>
            </a:r>
            <a:endParaRPr lang="zh-CN" altLang="en-US" sz="2400" kern="0" dirty="0">
              <a:latin typeface="方正兰亭细黑_GBK" charset="-122"/>
              <a:ea typeface="方正兰亭细黑_GBK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534" y="957026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solidFill>
                  <a:schemeClr val="tx1"/>
                </a:solidFill>
              </a:rPr>
              <a:t>鞋垫上鞋材图形说明</a:t>
            </a:r>
          </a:p>
        </p:txBody>
      </p:sp>
      <p:pic>
        <p:nvPicPr>
          <p:cNvPr id="34819" name="Picture 3" descr="图形1"/>
          <p:cNvPicPr>
            <a:picLocks noGrp="1" noRot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47" y="2455626"/>
            <a:ext cx="8262937" cy="3527425"/>
          </a:xfrm>
        </p:spPr>
      </p:pic>
    </p:spTree>
    <p:extLst>
      <p:ext uri="{BB962C8B-B14F-4D97-AF65-F5344CB8AC3E}">
        <p14:creationId xmlns="" xmlns:p14="http://schemas.microsoft.com/office/powerpoint/2010/main" val="40068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93056"/>
            <a:ext cx="9144000" cy="1223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smtClean="0"/>
              <a:t>            无论什么东西，合理的保养都能增加它的使用价值和寿命，鞋子也不例外。</a:t>
            </a: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6225" y="2487613"/>
            <a:ext cx="2517775" cy="6656387"/>
          </a:xfrm>
        </p:spPr>
      </p:pic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407988" y="910431"/>
            <a:ext cx="4505325" cy="635000"/>
            <a:chOff x="0" y="0"/>
            <a:chExt cx="2838" cy="400"/>
          </a:xfrm>
        </p:grpSpPr>
        <p:pic>
          <p:nvPicPr>
            <p:cNvPr id="26631" name="圆角矩形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838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53" y="37"/>
              <a:ext cx="273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Clr>
                  <a:srgbClr val="FFF100"/>
                </a:buClr>
                <a:buFont typeface="Wingdings" pitchFamily="2" charset="2"/>
                <a:buChar char="Ü"/>
              </a:pPr>
              <a:r>
                <a:rPr lang="zh-CN" altLang="en-US" sz="240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 皮鞋的保养</a:t>
              </a:r>
              <a:endParaRPr lang="en-US" sz="240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6087" name="AutoShape 3"/>
          <p:cNvSpPr>
            <a:spLocks noChangeArrowheads="1"/>
          </p:cNvSpPr>
          <p:nvPr/>
        </p:nvSpPr>
        <p:spPr bwMode="auto">
          <a:xfrm>
            <a:off x="1126557" y="2362200"/>
            <a:ext cx="936625" cy="4495800"/>
          </a:xfrm>
          <a:prstGeom prst="rightArrow">
            <a:avLst>
              <a:gd name="adj1" fmla="val 75537"/>
              <a:gd name="adj2" fmla="val 34722"/>
            </a:avLst>
          </a:prstGeom>
          <a:solidFill>
            <a:srgbClr val="B3B3B3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皮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鞋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保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养</a:t>
            </a:r>
          </a:p>
        </p:txBody>
      </p:sp>
      <p:sp>
        <p:nvSpPr>
          <p:cNvPr id="26630" name="矩形 7"/>
          <p:cNvSpPr>
            <a:spLocks noChangeArrowheads="1"/>
          </p:cNvSpPr>
          <p:nvPr/>
        </p:nvSpPr>
        <p:spPr bwMode="auto">
          <a:xfrm>
            <a:off x="2484438" y="3320256"/>
            <a:ext cx="34559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F100"/>
              </a:buClr>
              <a:buFont typeface="Arial" pitchFamily="34" charset="0"/>
              <a:buAutoNum type="arabicPeriod"/>
            </a:pPr>
            <a:r>
              <a:rPr lang="zh-CN" altLang="en-US" sz="2400">
                <a:solidFill>
                  <a:srgbClr val="FFF100"/>
                </a:solidFill>
                <a:latin typeface="微软雅黑" pitchFamily="34" charset="-122"/>
                <a:ea typeface="微软雅黑" pitchFamily="34" charset="-122"/>
              </a:rPr>
              <a:t>新鞋保养方法</a:t>
            </a:r>
            <a:endParaRPr lang="en-US" sz="2400">
              <a:solidFill>
                <a:srgbClr val="FFF1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Clr>
                <a:srgbClr val="FFF100"/>
              </a:buClr>
              <a:buFont typeface="Arial" pitchFamily="34" charset="0"/>
              <a:buAutoNum type="arabicPeriod"/>
            </a:pPr>
            <a:endParaRPr lang="en-US" sz="2400">
              <a:solidFill>
                <a:srgbClr val="FFF1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Clr>
                <a:srgbClr val="FFF100"/>
              </a:buClr>
              <a:buFont typeface="Arial" pitchFamily="34" charset="0"/>
              <a:buAutoNum type="arabicPeriod"/>
            </a:pPr>
            <a:r>
              <a:rPr lang="zh-CN" altLang="en-US" sz="2400">
                <a:solidFill>
                  <a:srgbClr val="FFF100"/>
                </a:solidFill>
                <a:latin typeface="微软雅黑" pitchFamily="34" charset="-122"/>
                <a:ea typeface="微软雅黑" pitchFamily="34" charset="-122"/>
              </a:rPr>
              <a:t>日常保养方法</a:t>
            </a:r>
            <a:endParaRPr lang="en-US" sz="2400">
              <a:solidFill>
                <a:srgbClr val="FFF1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Clr>
                <a:srgbClr val="FFF100"/>
              </a:buClr>
              <a:buFont typeface="Arial" pitchFamily="34" charset="0"/>
              <a:buAutoNum type="arabicPeriod"/>
            </a:pPr>
            <a:endParaRPr lang="zh-CN" altLang="en-US" sz="2400">
              <a:solidFill>
                <a:srgbClr val="FFF1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Clr>
                <a:srgbClr val="FFF100"/>
              </a:buClr>
              <a:buFont typeface="Arial" pitchFamily="34" charset="0"/>
              <a:buAutoNum type="arabicPeriod"/>
            </a:pPr>
            <a:r>
              <a:rPr lang="zh-CN" altLang="en-US" sz="2400">
                <a:solidFill>
                  <a:srgbClr val="FFF100"/>
                </a:solidFill>
                <a:latin typeface="微软雅黑" pitchFamily="34" charset="-122"/>
                <a:ea typeface="微软雅黑" pitchFamily="34" charset="-122"/>
              </a:rPr>
              <a:t>长时间收藏保养方法</a:t>
            </a:r>
            <a:endParaRPr lang="zh-CN" altLang="en-US" sz="2400">
              <a:solidFill>
                <a:srgbClr val="FFF100"/>
              </a:solidFill>
              <a:ea typeface="华文细黑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2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4043" y="1539875"/>
            <a:ext cx="8208962" cy="1368425"/>
          </a:xfrm>
          <a:ln>
            <a:solidFill>
              <a:srgbClr val="FFF100"/>
            </a:solidFill>
          </a:ln>
        </p:spPr>
        <p:txBody>
          <a:bodyPr/>
          <a:lstStyle/>
          <a:p>
            <a:pPr marL="457200" indent="-457200">
              <a:lnSpc>
                <a:spcPct val="150000"/>
              </a:lnSpc>
              <a:buFont typeface="黑体" pitchFamily="49" charset="-122"/>
              <a:buAutoNum type="circleNumDbPlain"/>
            </a:pPr>
            <a:r>
              <a:rPr lang="zh-CN" altLang="en-US" sz="2000" smtClean="0"/>
              <a:t>正面皮的新鞋一般上一层薄薄的鞋油；</a:t>
            </a:r>
          </a:p>
          <a:p>
            <a:pPr marL="457200" indent="-457200">
              <a:lnSpc>
                <a:spcPct val="150000"/>
              </a:lnSpc>
              <a:buFont typeface="黑体" pitchFamily="49" charset="-122"/>
              <a:buAutoNum type="circleNumDbPlain"/>
            </a:pPr>
            <a:r>
              <a:rPr lang="zh-CN" altLang="en-US" sz="2000" smtClean="0"/>
              <a:t>绒面皮的新鞋必须使用特殊的绒面鞋刷和保养剂；</a:t>
            </a:r>
          </a:p>
        </p:txBody>
      </p:sp>
      <p:sp>
        <p:nvSpPr>
          <p:cNvPr id="27651" name="矩形 6"/>
          <p:cNvSpPr>
            <a:spLocks noChangeArrowheads="1"/>
          </p:cNvSpPr>
          <p:nvPr/>
        </p:nvSpPr>
        <p:spPr bwMode="auto">
          <a:xfrm>
            <a:off x="322855" y="963613"/>
            <a:ext cx="457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100"/>
              </a:buClr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新鞋保养方法</a:t>
            </a:r>
            <a:endParaRPr 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2" name="矩形 8"/>
          <p:cNvSpPr>
            <a:spLocks noChangeArrowheads="1"/>
          </p:cNvSpPr>
          <p:nvPr/>
        </p:nvSpPr>
        <p:spPr bwMode="auto">
          <a:xfrm>
            <a:off x="249830" y="2835275"/>
            <a:ext cx="457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100"/>
              </a:buClr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日常保养方法</a:t>
            </a:r>
            <a:endParaRPr 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3" name="Rectangle 3"/>
          <p:cNvSpPr txBox="1">
            <a:spLocks noChangeArrowheads="1"/>
          </p:cNvSpPr>
          <p:nvPr/>
        </p:nvSpPr>
        <p:spPr bwMode="auto">
          <a:xfrm>
            <a:off x="538755" y="3627438"/>
            <a:ext cx="8229600" cy="3230562"/>
          </a:xfrm>
          <a:prstGeom prst="rect">
            <a:avLst/>
          </a:prstGeom>
          <a:noFill/>
          <a:ln w="9525">
            <a:solidFill>
              <a:srgbClr val="FFF1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黑体" pitchFamily="49" charset="-122"/>
              <a:buAutoNum type="circleNumDbPlain"/>
            </a:pPr>
            <a:r>
              <a:rPr lang="zh-CN" altLang="en-US" sz="2000" dirty="0">
                <a:ea typeface="华文细黑" pitchFamily="2" charset="-122"/>
              </a:rPr>
              <a:t>每天回家后，用刷子和清洁剂把鞋面和大底的灰尘与污垢清理干净，一周保养一次；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黑体" pitchFamily="49" charset="-122"/>
              <a:buAutoNum type="circleNumDbPlain"/>
            </a:pPr>
            <a:r>
              <a:rPr lang="zh-CN" altLang="en-US" sz="2000" dirty="0">
                <a:ea typeface="华文细黑" pitchFamily="2" charset="-122"/>
              </a:rPr>
              <a:t>穿过的正面皮鞋可用鞋油保养，但不可涂抹太厚，以免影响皮革的透气性能；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黑体" pitchFamily="49" charset="-122"/>
              <a:buAutoNum type="circleNumDbPlain"/>
            </a:pPr>
            <a:r>
              <a:rPr lang="zh-CN" altLang="en-US" sz="2000" dirty="0">
                <a:ea typeface="华文细黑" pitchFamily="2" charset="-122"/>
              </a:rPr>
              <a:t>新鞋不易穿上，不要勉强，应选用符合脚型的鞋，可借助鞋拔、丝袜；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endParaRPr lang="zh-CN" altLang="en-US" sz="2000" dirty="0">
              <a:ea typeface="华文细黑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1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333447" y="1837662"/>
            <a:ext cx="8507413" cy="4895850"/>
          </a:xfrm>
          <a:prstGeom prst="rect">
            <a:avLst/>
          </a:prstGeom>
          <a:noFill/>
          <a:ln w="9525">
            <a:solidFill>
              <a:srgbClr val="FFF1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黑体" pitchFamily="49" charset="-122"/>
              <a:buAutoNum type="circleNumDbPlain" startAt="4"/>
            </a:pPr>
            <a:r>
              <a:rPr lang="zh-CN" altLang="en-US" sz="2000" dirty="0">
                <a:ea typeface="华文细黑" pitchFamily="2" charset="-122"/>
              </a:rPr>
              <a:t>脱鞋时，不要踩后跟，以免出现堆跟现象；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黑体" pitchFamily="49" charset="-122"/>
              <a:buAutoNum type="circleNumDbPlain" startAt="4"/>
            </a:pPr>
            <a:r>
              <a:rPr lang="zh-CN" altLang="en-US" sz="2000" dirty="0">
                <a:ea typeface="华文细黑" pitchFamily="2" charset="-122"/>
              </a:rPr>
              <a:t>鞋内异味，可用除臭剂清除；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黑体" pitchFamily="49" charset="-122"/>
              <a:buAutoNum type="circleNumDbPlain" startAt="4"/>
            </a:pPr>
            <a:r>
              <a:rPr lang="zh-CN" altLang="en-US" sz="2000" dirty="0">
                <a:ea typeface="华文细黑" pitchFamily="2" charset="-122"/>
              </a:rPr>
              <a:t>皮鞋不慎弄湿，应用干布吸去水份，放在阴凉处自然风干；不可暴晒、置于冷气旁或用风筒吹干，以免出现爆裂、开胶、变形现象；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黑体" pitchFamily="49" charset="-122"/>
              <a:buAutoNum type="circleNumDbPlain" startAt="4"/>
            </a:pPr>
            <a:r>
              <a:rPr lang="zh-CN" altLang="en-US" sz="2000" dirty="0">
                <a:ea typeface="华文细黑" pitchFamily="2" charset="-122"/>
              </a:rPr>
              <a:t>皮料是经过化学处理的，日常应防止皮料（皮鞋）处于温度太高、太低或湿度太大的环境，否则易出现泛白，吐霜反硝；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黑体" pitchFamily="49" charset="-122"/>
              <a:buAutoNum type="circleNumDbPlain" startAt="4"/>
            </a:pPr>
            <a:r>
              <a:rPr lang="zh-CN" altLang="en-US" sz="2000" dirty="0">
                <a:ea typeface="华文细黑" pitchFamily="2" charset="-122"/>
              </a:rPr>
              <a:t>一般应避免长时间穿同一双鞋，以免皮鞋变形；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黑体" pitchFamily="49" charset="-122"/>
              <a:buAutoNum type="circleNumDbPlain" startAt="4"/>
            </a:pPr>
            <a:r>
              <a:rPr lang="zh-CN" altLang="en-US" sz="2000" dirty="0">
                <a:ea typeface="华文细黑" pitchFamily="2" charset="-122"/>
              </a:rPr>
              <a:t>皮底皮鞋应在穿着前加上前胶掌，既可保护皮鞋，又能起到防滑的作用。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黑体" pitchFamily="49" charset="-122"/>
              <a:buAutoNum type="circleNumDbPlain" startAt="4"/>
            </a:pPr>
            <a:endParaRPr lang="zh-CN" altLang="en-US" sz="2000" dirty="0">
              <a:ea typeface="华文细黑" pitchFamily="2" charset="-122"/>
            </a:endParaRPr>
          </a:p>
        </p:txBody>
      </p:sp>
      <p:sp>
        <p:nvSpPr>
          <p:cNvPr id="28675" name="矩形 4"/>
          <p:cNvSpPr>
            <a:spLocks noChangeArrowheads="1"/>
          </p:cNvSpPr>
          <p:nvPr/>
        </p:nvSpPr>
        <p:spPr bwMode="auto">
          <a:xfrm>
            <a:off x="369960" y="972474"/>
            <a:ext cx="457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100"/>
              </a:buClr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日常保养方法</a:t>
            </a:r>
            <a:endParaRPr 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4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5351" y="2523865"/>
            <a:ext cx="7631113" cy="2879725"/>
          </a:xfrm>
          <a:ln>
            <a:solidFill>
              <a:srgbClr val="FFF100"/>
            </a:solidFill>
          </a:ln>
        </p:spPr>
        <p:txBody>
          <a:bodyPr/>
          <a:lstStyle/>
          <a:p>
            <a:pPr marL="457200" indent="-457200">
              <a:lnSpc>
                <a:spcPct val="200000"/>
              </a:lnSpc>
              <a:buFont typeface="黑体" pitchFamily="49" charset="-122"/>
              <a:buAutoNum type="circleNumDbPlain"/>
            </a:pPr>
            <a:r>
              <a:rPr lang="zh-CN" altLang="en-US" sz="2000" smtClean="0"/>
              <a:t>让鞋子干燥（潮湿的鞋子不能收藏）、清洁、适当擦拭鞋油；</a:t>
            </a:r>
          </a:p>
          <a:p>
            <a:pPr marL="457200" indent="-457200">
              <a:lnSpc>
                <a:spcPct val="200000"/>
              </a:lnSpc>
              <a:buFont typeface="黑体" pitchFamily="49" charset="-122"/>
              <a:buAutoNum type="circleNumDbPlain"/>
            </a:pPr>
            <a:r>
              <a:rPr lang="zh-CN" altLang="en-US" sz="2000" smtClean="0"/>
              <a:t>鞋子内加鞋型固定器或用纸团维护鞋形；</a:t>
            </a:r>
          </a:p>
          <a:p>
            <a:pPr marL="457200" indent="-457200">
              <a:lnSpc>
                <a:spcPct val="200000"/>
              </a:lnSpc>
              <a:buFont typeface="黑体" pitchFamily="49" charset="-122"/>
              <a:buAutoNum type="circleNumDbPlain"/>
            </a:pPr>
            <a:r>
              <a:rPr lang="zh-CN" altLang="en-US" sz="2000" smtClean="0"/>
              <a:t>鞋盒中最好放入干燥剂，并把鞋子收藏在干燥的地方；</a:t>
            </a:r>
          </a:p>
          <a:p>
            <a:pPr marL="457200" indent="-457200">
              <a:lnSpc>
                <a:spcPct val="200000"/>
              </a:lnSpc>
              <a:buFont typeface="黑体" pitchFamily="49" charset="-122"/>
              <a:buAutoNum type="circleNumDbPlain"/>
            </a:pPr>
            <a:r>
              <a:rPr lang="zh-CN" altLang="en-US" sz="2000" smtClean="0"/>
              <a:t>收藏过程中要偶尔把鞋拿出来透透气，以免发霉。</a:t>
            </a:r>
          </a:p>
        </p:txBody>
      </p:sp>
      <p:sp>
        <p:nvSpPr>
          <p:cNvPr id="29699" name="矩形 8"/>
          <p:cNvSpPr>
            <a:spLocks noChangeArrowheads="1"/>
          </p:cNvSpPr>
          <p:nvPr/>
        </p:nvSpPr>
        <p:spPr bwMode="auto">
          <a:xfrm>
            <a:off x="1005101" y="939540"/>
            <a:ext cx="457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F100"/>
              </a:buClr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长时间收藏保养方法</a:t>
            </a:r>
            <a:endParaRPr lang="zh-CN" altLang="en-US" sz="2400" dirty="0">
              <a:ea typeface="华文细黑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87052" y="817564"/>
            <a:ext cx="54737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2800" b="1">
                <a:solidFill>
                  <a:srgbClr val="FFF100"/>
                </a:solidFill>
                <a:ea typeface="华文细黑" pitchFamily="2" charset="-122"/>
              </a:rPr>
              <a:t>常见情况及处理方式</a:t>
            </a:r>
          </a:p>
        </p:txBody>
      </p:sp>
      <p:graphicFrame>
        <p:nvGraphicFramePr>
          <p:cNvPr id="51203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8798031"/>
              </p:ext>
            </p:extLst>
          </p:nvPr>
        </p:nvGraphicFramePr>
        <p:xfrm>
          <a:off x="586853" y="1538290"/>
          <a:ext cx="8393373" cy="5279132"/>
        </p:xfrm>
        <a:graphic>
          <a:graphicData uri="http://schemas.openxmlformats.org/drawingml/2006/table">
            <a:tbl>
              <a:tblPr/>
              <a:tblGrid>
                <a:gridCol w="354843"/>
                <a:gridCol w="2322002"/>
                <a:gridCol w="1783592"/>
                <a:gridCol w="1719476"/>
                <a:gridCol w="1123487"/>
                <a:gridCol w="1089973"/>
              </a:tblGrid>
              <a:tr h="1025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常见情况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内里脱色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面底反硝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饰扣氧化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拉链不顺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 拉链胀开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6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现象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内里一般采用水染皮料，脚温、脚汗或进水均可能出现褪色，此属正常。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带颜色（尤其是黑色）的鞋面和大底时间长了可能会泛白。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</a:tr>
              <a:tr h="110036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处理方法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用白蜡或鞋蜡涂于内里；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可用配色鞋膏补色或用白色鞋油轻抹反硝部位，清除污渍。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银色饰扣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——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可用最细号的水磨砂纸轻轻擦掉黑点，再用透明膏轻轻擦拭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用蜡烛或鞋蜡涂在拉链上可改善效果；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用钳子将拉链头的尾部上下部份夹紧，但要注意用力大小。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8976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在鞋内垫一层薄垫并经常更换；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金色饰扣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华文细黑" pitchFamily="2" charset="-122"/>
                          <a:ea typeface="华文细黑" pitchFamily="2" charset="-122"/>
                        </a:rPr>
                        <a:t>——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不可使用磨砂纸，以免将金色擦掉；只能用透明膏轻轻擦拭。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8656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如为深色内里，勿穿浅色袜。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小措施：新鞋的金属扣上涂一点透明的指甲油，可防止氧化。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15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326101" y="933450"/>
            <a:ext cx="4505325" cy="635000"/>
            <a:chOff x="0" y="0"/>
            <a:chExt cx="2838" cy="400"/>
          </a:xfrm>
        </p:grpSpPr>
        <p:pic>
          <p:nvPicPr>
            <p:cNvPr id="31779" name="圆角矩形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838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80" name="Text Box 4"/>
            <p:cNvSpPr txBox="1">
              <a:spLocks noChangeArrowheads="1"/>
            </p:cNvSpPr>
            <p:nvPr/>
          </p:nvSpPr>
          <p:spPr bwMode="auto">
            <a:xfrm>
              <a:off x="53" y="37"/>
              <a:ext cx="273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Clr>
                  <a:srgbClr val="FFF100"/>
                </a:buClr>
                <a:buFont typeface="Wingdings" pitchFamily="2" charset="2"/>
                <a:buChar char="Ü"/>
              </a:pPr>
              <a:r>
                <a:rPr lang="zh-CN" altLang="en-US" sz="240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各类鞋材护理方法</a:t>
              </a:r>
            </a:p>
          </p:txBody>
        </p:sp>
      </p:grpSp>
      <p:graphicFrame>
        <p:nvGraphicFramePr>
          <p:cNvPr id="52229" name="Group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6792799"/>
              </p:ext>
            </p:extLst>
          </p:nvPr>
        </p:nvGraphicFramePr>
        <p:xfrm>
          <a:off x="97501" y="1831975"/>
          <a:ext cx="8785225" cy="4694239"/>
        </p:xfrm>
        <a:graphic>
          <a:graphicData uri="http://schemas.openxmlformats.org/drawingml/2006/table">
            <a:tbl>
              <a:tblPr/>
              <a:tblGrid>
                <a:gridCol w="2459156"/>
                <a:gridCol w="6326069"/>
              </a:tblGrid>
              <a:tr h="36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鞋材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护理方法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8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漆皮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（克色、杏色等）无需擦鞋油，用润布拭抹即可。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</a:tr>
              <a:tr h="408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光面皮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先用润布擦鞋面灰色，再用同色鞋油擦式；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</a:tr>
              <a:tr h="727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布面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用软刷，</a:t>
                      </a:r>
                      <a:r>
                        <a:rPr lang="zh-CN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如果是绢布之类较细密高档布料，则宜采用润布；不用鞋油 和去污膏；尽量不水洗，以免变形。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</a:tr>
              <a:tr h="727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油</a:t>
                      </a:r>
                      <a:r>
                        <a:rPr lang="zh-CN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浸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皮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皮料经过油浸处理，无需擦鞋油，一般有少许划痕，此为正常，再用润布或少量去污膏可擦掉划痕。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</a:tr>
              <a:tr h="51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水染皮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用干布抹即可（避免碰水）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</a:tr>
              <a:tr h="727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磨砂皮、反毛皮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先用磨砂喷雾剂均匀喷洒，再</a:t>
                      </a:r>
                      <a:r>
                        <a:rPr lang="zh-CN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用软毛刷轻轻朝一个方向刷去上面的污渍，可打相同颜色的磨砂粉在上面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</a:tr>
              <a:tr h="408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龟裂皮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属特殊鞋材，不可用刷子或打鞋油，有轻微掉皮现象属正常。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</a:tr>
              <a:tr h="408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金属贴膜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用绒布轻擦灰尘，透明鞋油护理。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186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35227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err="1" smtClean="0">
                <a:solidFill>
                  <a:schemeClr val="tx1"/>
                </a:solidFill>
              </a:rPr>
              <a:t>女鞋尺码</a:t>
            </a:r>
            <a:endParaRPr dirty="0" smtClean="0">
              <a:solidFill>
                <a:schemeClr val="tx1"/>
              </a:solidFill>
            </a:endParaRPr>
          </a:p>
        </p:txBody>
      </p:sp>
      <p:graphicFrame>
        <p:nvGraphicFramePr>
          <p:cNvPr id="60419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="" xmlns:p14="http://schemas.microsoft.com/office/powerpoint/2010/main" val="1667718729"/>
              </p:ext>
            </p:extLst>
          </p:nvPr>
        </p:nvGraphicFramePr>
        <p:xfrm>
          <a:off x="468313" y="2289364"/>
          <a:ext cx="8229600" cy="4525964"/>
        </p:xfrm>
        <a:graphic>
          <a:graphicData uri="http://schemas.openxmlformats.org/drawingml/2006/table">
            <a:tbl>
              <a:tblPr/>
              <a:tblGrid>
                <a:gridCol w="795338"/>
                <a:gridCol w="1255712"/>
                <a:gridCol w="1028700"/>
                <a:gridCol w="1019175"/>
                <a:gridCol w="1041400"/>
                <a:gridCol w="1030288"/>
                <a:gridCol w="1030287"/>
                <a:gridCol w="1028700"/>
              </a:tblGrid>
              <a:tr h="113188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码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国际码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220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225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230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235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240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245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中国码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34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35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36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37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38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39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美国码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6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英国码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/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/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6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713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461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solidFill>
                  <a:schemeClr val="tx1"/>
                </a:solidFill>
              </a:rPr>
              <a:t>男鞋尺码</a:t>
            </a:r>
          </a:p>
        </p:txBody>
      </p:sp>
      <p:graphicFrame>
        <p:nvGraphicFramePr>
          <p:cNvPr id="61443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="" xmlns:p14="http://schemas.microsoft.com/office/powerpoint/2010/main" val="3911824392"/>
              </p:ext>
            </p:extLst>
          </p:nvPr>
        </p:nvGraphicFramePr>
        <p:xfrm>
          <a:off x="468313" y="2200275"/>
          <a:ext cx="8229600" cy="4525963"/>
        </p:xfrm>
        <a:graphic>
          <a:graphicData uri="http://schemas.openxmlformats.org/drawingml/2006/table">
            <a:tbl>
              <a:tblPr/>
              <a:tblGrid>
                <a:gridCol w="660400"/>
                <a:gridCol w="1295400"/>
                <a:gridCol w="787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1334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码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国际码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240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245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250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255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260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265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270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中国码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38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39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40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41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42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43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44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美国码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/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6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10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/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英国码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/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6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8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9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</a:rPr>
                        <a:t>/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19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Pages>0</Pages>
  <Words>881</Words>
  <Characters>0</Characters>
  <Application>Microsoft Office PowerPoint</Application>
  <DocSecurity>0</DocSecurity>
  <PresentationFormat>全屏显示(4:3)</PresentationFormat>
  <Lines>0</Lines>
  <Paragraphs>149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默认设计模板</vt:lpstr>
      <vt:lpstr>服饰保养专业知识</vt:lpstr>
      <vt:lpstr>幻灯片 2</vt:lpstr>
      <vt:lpstr>幻灯片 3</vt:lpstr>
      <vt:lpstr>幻灯片 4</vt:lpstr>
      <vt:lpstr>幻灯片 5</vt:lpstr>
      <vt:lpstr>幻灯片 6</vt:lpstr>
      <vt:lpstr>幻灯片 7</vt:lpstr>
      <vt:lpstr>女鞋尺码</vt:lpstr>
      <vt:lpstr>男鞋尺码</vt:lpstr>
      <vt:lpstr>鞋垫上鞋材图形说明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acer</cp:lastModifiedBy>
  <cp:revision>273</cp:revision>
  <dcterms:created xsi:type="dcterms:W3CDTF">2013-01-25T01:44:32Z</dcterms:created>
  <dcterms:modified xsi:type="dcterms:W3CDTF">2015-01-28T02:07:41Z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2052-9.1.0.4843</vt:lpwstr>
  </property>
</Properties>
</file>